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8111F"/>
        </a:solidFill>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8111F"/>
          </a:solidFill>
          <a:ln w="12700">
            <a:solidFill>
              <a:srgbClr val="08111F"/>
            </a:solidFill>
            <a:prstDash val="solid"/>
          </a:ln>
        </p:spPr>
      </p:sp>
      <p:sp>
        <p:nvSpPr>
          <p:cNvPr id="3" name="Shape 1"/>
          <p:cNvSpPr/>
          <p:nvPr/>
        </p:nvSpPr>
        <p:spPr>
          <a:xfrm>
            <a:off x="-914400" y="-914400"/>
            <a:ext cx="4754880" cy="4754880"/>
          </a:xfrm>
          <a:prstGeom prst="arc">
            <a:avLst/>
          </a:prstGeom>
          <a:solidFill>
            <a:srgbClr val="0EA5E9">
              <a:alpha val="28000"/>
            </a:srgbClr>
          </a:solidFill>
          <a:ln w="12700">
            <a:solidFill>
              <a:srgbClr val="0EA5E9">
                <a:alpha val="0"/>
              </a:srgbClr>
            </a:solidFill>
            <a:prstDash val="solid"/>
          </a:ln>
        </p:spPr>
      </p:sp>
      <p:sp>
        <p:nvSpPr>
          <p:cNvPr id="4" name="Text 2"/>
          <p:cNvSpPr/>
          <p:nvPr/>
        </p:nvSpPr>
        <p:spPr>
          <a:xfrm>
            <a:off x="594360" y="502920"/>
            <a:ext cx="4937760" cy="274320"/>
          </a:xfrm>
          <a:prstGeom prst="rect">
            <a:avLst/>
          </a:prstGeom>
          <a:noFill/>
          <a:ln/>
        </p:spPr>
        <p:txBody>
          <a:bodyPr wrap="square" lIns="0" tIns="0" rIns="0" bIns="0" rtlCol="0" anchor="ctr"/>
          <a:lstStyle/>
          <a:p>
            <a:pPr indent="0" marL="0">
              <a:buNone/>
            </a:pPr>
            <a:r>
              <a:rPr lang="en-US" sz="1000" b="1" dirty="0">
                <a:solidFill>
                  <a:srgbClr val="38BDF8"/>
                </a:solidFill>
                <a:latin typeface="Noto Sans CJK KR" pitchFamily="34" charset="0"/>
                <a:ea typeface="Noto Sans CJK KR" pitchFamily="34" charset="-122"/>
                <a:cs typeface="Noto Sans CJK KR" pitchFamily="34" charset="-120"/>
              </a:rPr>
              <a:t>DREAMLABS COLLECTOR</a:t>
            </a:r>
            <a:endParaRPr lang="en-US" sz="1000" dirty="0"/>
          </a:p>
        </p:txBody>
      </p:sp>
      <p:sp>
        <p:nvSpPr>
          <p:cNvPr id="5" name="Text 3"/>
          <p:cNvSpPr/>
          <p:nvPr/>
        </p:nvSpPr>
        <p:spPr>
          <a:xfrm>
            <a:off x="594360" y="1005840"/>
            <a:ext cx="6492240" cy="1554480"/>
          </a:xfrm>
          <a:prstGeom prst="rect">
            <a:avLst/>
          </a:prstGeom>
          <a:noFill/>
          <a:ln/>
        </p:spPr>
        <p:txBody>
          <a:bodyPr wrap="square" lIns="254" tIns="254" rIns="254" bIns="254" rtlCol="0" anchor="ctr">
            <a:normAutofit/>
          </a:bodyPr>
          <a:lstStyle/>
          <a:p>
            <a:pPr indent="0" marL="0">
              <a:buNone/>
            </a:pPr>
            <a:r>
              <a:rPr lang="en-US" sz="2800" b="1" dirty="0">
                <a:solidFill>
                  <a:srgbClr val="F8FAFC"/>
                </a:solidFill>
                <a:latin typeface="Noto Sans CJK KR" pitchFamily="34" charset="0"/>
                <a:ea typeface="Noto Sans CJK KR" pitchFamily="34" charset="-122"/>
                <a:cs typeface="Noto Sans CJK KR" pitchFamily="34" charset="-120"/>
              </a:rPr>
              <a:t>Jev 미쳤다! 제브 AI 사용하여 클로드 토큰과 비용을 획기적으로 아끼는 가장 완벽한 방법 (2026 최신판)</a:t>
            </a:r>
            <a:endParaRPr lang="en-US" sz="2800" dirty="0"/>
          </a:p>
        </p:txBody>
      </p:sp>
      <p:sp>
        <p:nvSpPr>
          <p:cNvPr id="6" name="Text 4"/>
          <p:cNvSpPr/>
          <p:nvPr/>
        </p:nvSpPr>
        <p:spPr>
          <a:xfrm>
            <a:off x="621792" y="2743200"/>
            <a:ext cx="6217920" cy="1417320"/>
          </a:xfrm>
          <a:prstGeom prst="rect">
            <a:avLst/>
          </a:prstGeom>
          <a:noFill/>
          <a:ln/>
        </p:spPr>
        <p:txBody>
          <a:bodyPr wrap="square" lIns="254" tIns="254" rIns="254" bIns="254" rtlCol="0" anchor="ctr">
            <a:normAutofit/>
          </a:bodyPr>
          <a:lstStyle/>
          <a:p>
            <a:pPr indent="0" marL="0">
              <a:buNone/>
            </a:pPr>
            <a:r>
              <a:rPr lang="en-US" sz="1300" dirty="0">
                <a:solidFill>
                  <a:srgbClr val="DDE7F3"/>
                </a:solidFill>
                <a:latin typeface="Noto Sans CJK KR" pitchFamily="34" charset="0"/>
                <a:ea typeface="Noto Sans CJK KR" pitchFamily="34" charset="-122"/>
                <a:cs typeface="Noto Sans CJK KR" pitchFamily="34" charset="-120"/>
              </a:rPr>
              <a:t>Jev AI는 TypeSafe AI가 개발한 'System 1' 모델로, Claude 사용 시 발생하는 토큰 비용을 획기적으로 절감하기 위한 보조 도구입니다. 이 AI는 텍스트를 직접 생성하는 대신 미리 정의된 보기 중에서 가장 적합한 것을 선택하고 확률을 반환하여, 판단 작업을 0.5초 이내에 매우 저렴한 비용으로 처리합니다. 이를 통해 Claude Code 환경에서 작업의 복잡성에 따라 Haiku, Sonnet, Opus 등 다양한 모델을 자동으로 선택하게 하여, 고비용 모델이 사소한 작업에 낭비되는 것을 방지합니다. 영상은 Jev AI의 API 키 발급부터 Claude Code 연동, 맞춤형 스킬 생성, 그리고 메일 및 댓글 대량 분류와 같은 실제 적용 사례를 통해 그 효율성과 비용 절감 효과를 상세히 시연합니다.</a:t>
            </a:r>
            <a:endParaRPr lang="en-US" sz="1300" dirty="0"/>
          </a:p>
        </p:txBody>
      </p:sp>
      <p:sp>
        <p:nvSpPr>
          <p:cNvPr id="7" name="Shape 5"/>
          <p:cNvSpPr/>
          <p:nvPr/>
        </p:nvSpPr>
        <p:spPr>
          <a:xfrm>
            <a:off x="658368"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8" name="Text 6"/>
          <p:cNvSpPr/>
          <p:nvPr/>
        </p:nvSpPr>
        <p:spPr>
          <a:xfrm>
            <a:off x="822960"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CHANNEL</a:t>
            </a:r>
            <a:endParaRPr lang="en-US" sz="900" dirty="0"/>
          </a:p>
        </p:txBody>
      </p:sp>
      <p:sp>
        <p:nvSpPr>
          <p:cNvPr id="9" name="Text 7"/>
          <p:cNvSpPr/>
          <p:nvPr/>
        </p:nvSpPr>
        <p:spPr>
          <a:xfrm>
            <a:off x="822960"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AI 투데이</a:t>
            </a:r>
            <a:endParaRPr lang="en-US" sz="1050" dirty="0"/>
          </a:p>
        </p:txBody>
      </p:sp>
      <p:sp>
        <p:nvSpPr>
          <p:cNvPr id="10" name="Shape 8"/>
          <p:cNvSpPr/>
          <p:nvPr/>
        </p:nvSpPr>
        <p:spPr>
          <a:xfrm>
            <a:off x="3611880" y="4617720"/>
            <a:ext cx="2743200" cy="685800"/>
          </a:xfrm>
          <a:prstGeom prst="roundRect">
            <a:avLst>
              <a:gd name="adj" fmla="val 16000"/>
            </a:avLst>
          </a:prstGeom>
          <a:solidFill>
            <a:srgbClr val="F8FAFC">
              <a:alpha val="96000"/>
            </a:srgbClr>
          </a:solidFill>
          <a:ln w="12700">
            <a:solidFill>
              <a:srgbClr val="D7E0EA">
                <a:alpha val="80000"/>
              </a:srgbClr>
            </a:solidFill>
            <a:prstDash val="solid"/>
          </a:ln>
        </p:spPr>
      </p:sp>
      <p:sp>
        <p:nvSpPr>
          <p:cNvPr id="11" name="Text 9"/>
          <p:cNvSpPr/>
          <p:nvPr/>
        </p:nvSpPr>
        <p:spPr>
          <a:xfrm>
            <a:off x="3776472" y="4764024"/>
            <a:ext cx="2414016" cy="228600"/>
          </a:xfrm>
          <a:prstGeom prst="rect">
            <a:avLst/>
          </a:prstGeom>
          <a:noFill/>
          <a:ln/>
        </p:spPr>
        <p:txBody>
          <a:bodyPr wrap="square" lIns="0" tIns="0" rIns="0" bIns="0" rtlCol="0" anchor="ctr"/>
          <a:lstStyle/>
          <a:p>
            <a:pPr indent="0" marL="0">
              <a:buNone/>
            </a:pPr>
            <a:r>
              <a:rPr lang="en-US" sz="900" b="1" dirty="0">
                <a:solidFill>
                  <a:srgbClr val="F97316"/>
                </a:solidFill>
                <a:latin typeface="Noto Sans CJK KR" pitchFamily="34" charset="0"/>
                <a:ea typeface="Noto Sans CJK KR" pitchFamily="34" charset="-122"/>
                <a:cs typeface="Noto Sans CJK KR" pitchFamily="34" charset="-120"/>
              </a:rPr>
              <a:t>VIDEO ID</a:t>
            </a:r>
            <a:endParaRPr lang="en-US" sz="900" dirty="0"/>
          </a:p>
        </p:txBody>
      </p:sp>
      <p:sp>
        <p:nvSpPr>
          <p:cNvPr id="12" name="Text 10"/>
          <p:cNvSpPr/>
          <p:nvPr/>
        </p:nvSpPr>
        <p:spPr>
          <a:xfrm>
            <a:off x="3776472" y="5074920"/>
            <a:ext cx="2414016" cy="1005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5LFwLd7ZPvY</a:t>
            </a:r>
            <a:endParaRPr lang="en-US" sz="1050" dirty="0"/>
          </a:p>
        </p:txBody>
      </p:sp>
      <p:pic>
        <p:nvPicPr>
          <p:cNvPr id="13" name="Image 0" descr="assets/generated/videos/5LFwLd7ZPvY/thumbnail.jpg">    </p:cNvPr>
          <p:cNvPicPr>
            <a:picLocks noChangeAspect="1"/>
          </p:cNvPicPr>
          <p:nvPr/>
        </p:nvPicPr>
        <p:blipFill>
          <a:blip r:embed="rId1"/>
          <a:stretch>
            <a:fillRect/>
          </a:stretch>
        </p:blipFill>
        <p:spPr>
          <a:xfrm>
            <a:off x="7315200" y="914400"/>
            <a:ext cx="4251960" cy="3200400"/>
          </a:xfrm>
          <a:prstGeom prst="rect">
            <a:avLst/>
          </a:prstGeom>
        </p:spPr>
      </p:pic>
      <p:sp>
        <p:nvSpPr>
          <p:cNvPr id="14" name="Text 11"/>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Executive Summary</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시청 전 빠른 정보 습득을 위한 요약</a:t>
            </a:r>
            <a:endParaRPr lang="en-US" sz="850" dirty="0"/>
          </a:p>
        </p:txBody>
      </p:sp>
      <p:sp>
        <p:nvSpPr>
          <p:cNvPr id="4" name="Shape 2"/>
          <p:cNvSpPr/>
          <p:nvPr/>
        </p:nvSpPr>
        <p:spPr>
          <a:xfrm>
            <a:off x="685800" y="1234440"/>
            <a:ext cx="10789920" cy="4343400"/>
          </a:xfrm>
          <a:prstGeom prst="roundRect">
            <a:avLst>
              <a:gd name="adj" fmla="val 2526"/>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SUMMARY</a:t>
            </a:r>
            <a:endParaRPr lang="en-US" sz="900" dirty="0"/>
          </a:p>
        </p:txBody>
      </p:sp>
      <p:sp>
        <p:nvSpPr>
          <p:cNvPr id="6" name="Text 4"/>
          <p:cNvSpPr/>
          <p:nvPr/>
        </p:nvSpPr>
        <p:spPr>
          <a:xfrm>
            <a:off x="850392" y="1691640"/>
            <a:ext cx="10460736" cy="375818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AI는 TypeSafe AI가 개발한 'System 1' 모델로, Claude 사용 시 발생하는 토큰 비용을 획기적으로 절감하기 위한 보조 도구입니다. 이 AI는 텍스트를 직접 생성하는 대신 미리 정의된 보기 중에서 가장 적합한 것을 선택하고 확률을 반환하여, 판단 작업을 0.5초 이내에 매우 저렴한 비용으로 처리합니다. 이를 통해 Claude Code 환경에서 작업의 복잡성에 따라 Haiku, Sonnet, Opus 등 다양한 모델을 자동으로 선택하게 하여, 고비용 모델이 사소한 작업에 낭비되는 것을 방지합니다. 영상은 Jev AI의 API 키 발급부터 Claude Code 연동, 맞춤형 스킬 생성, 그리고 메일 및 댓글 대량 분류와 같은 실제 적용 사례를 통해 그 효율성과 비용 절감 효과를 상세히 시연합니다.</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Video Structure</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영상 구성과 논리 흐름</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클로드 토큰 절약법 소개 (INTRO)</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AI의 개념 및 역할 설명 (PART 1)</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AI의 저비용/고속 처리 원리 및 한계점 분석</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Claude Code에 Jev AI 연동 및 맞춤형 스킬 생성 방법 (PART 2)</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실제 Claude 토큰 절감 과정 및 효과 시연 (PART 3)</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22C55E"/>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AI를 활용한 다량 정보 처리 시연</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Key Ideas</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정보게시물로 전환할 핵심 아이디어</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AI의 작동 방식**: 텍스트 생성 없이 보기 선택, 확률, 점수 세 가지를 출력하여 판단을 수행하는 'System 1' 모델.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**Claude와의 관계**: Claude를 대체하는 것이 아닌, 옆에 두고 보조하는 역할로, 특히 단순 판단 작업에 특화.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**비용 효율성**: 입력 100만 토큰당 4센트, 출력 토큰 무료라는 파격적인 가격 구조.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**자동 모델 선택**: 작업의 무게에 따라 Claude의 Haiku, Sonnet, Opus, Fable 모델을 자동으로 선택하여 최적의 비용 효율 달성.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**쉬운 통합 및 맞춤화**: TypeSafe AI API 키 발급 후 Claude Code에 연결하고, 문서 한 장으로 나만의 스킬을 쉽게 생성 가능. (메타데이터 기반 추론)</a:t>
            </a:r>
            <a:endParaRPr lang="en-US" sz="1050" dirty="0"/>
          </a:p>
        </p:txBody>
      </p:sp>
      <p:sp>
        <p:nvSpPr>
          <p:cNvPr id="19" name="Shape 17"/>
          <p:cNvSpPr/>
          <p:nvPr/>
        </p:nvSpPr>
        <p:spPr>
          <a:xfrm>
            <a:off x="685800" y="516636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20" name="Text 18"/>
          <p:cNvSpPr/>
          <p:nvPr/>
        </p:nvSpPr>
        <p:spPr>
          <a:xfrm>
            <a:off x="850392" y="5312664"/>
            <a:ext cx="10460736" cy="228600"/>
          </a:xfrm>
          <a:prstGeom prst="rect">
            <a:avLst/>
          </a:prstGeom>
          <a:noFill/>
          <a:ln/>
        </p:spPr>
        <p:txBody>
          <a:bodyPr wrap="square" lIns="0" tIns="0" rIns="0" bIns="0" rtlCol="0" anchor="ctr"/>
          <a:lstStyle/>
          <a:p>
            <a:pPr indent="0" marL="0">
              <a:buNone/>
            </a:pPr>
            <a:r>
              <a:rPr lang="en-US" sz="900" b="1" dirty="0">
                <a:solidFill>
                  <a:srgbClr val="F59E0B"/>
                </a:solidFill>
                <a:latin typeface="Noto Sans CJK KR" pitchFamily="34" charset="0"/>
                <a:ea typeface="Noto Sans CJK KR" pitchFamily="34" charset="-122"/>
                <a:cs typeface="Noto Sans CJK KR" pitchFamily="34" charset="-120"/>
              </a:rPr>
              <a:t>06</a:t>
            </a:r>
            <a:endParaRPr lang="en-US" sz="900" dirty="0"/>
          </a:p>
        </p:txBody>
      </p:sp>
      <p:sp>
        <p:nvSpPr>
          <p:cNvPr id="21" name="Text 19"/>
          <p:cNvSpPr/>
          <p:nvPr/>
        </p:nvSpPr>
        <p:spPr>
          <a:xfrm>
            <a:off x="850392" y="562356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**실제 적용 효과**: 메일/댓글 대량 분류 실측 결과, 81건 처리 5.3초, 2.7원, 자동 처리율 74%로 높은 효율성 입증. (메타데이터 기반 추론)</a:t>
            </a:r>
            <a:endParaRPr lang="en-US" sz="1050" dirty="0"/>
          </a:p>
        </p:txBody>
      </p:sp>
      <p:sp>
        <p:nvSpPr>
          <p:cNvPr id="22" name="Text 20"/>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DreamLabs Application</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DreamLabs 내부 적용 관점</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내부 AI 도구 사용 시 발생하는 단순 분류/라우팅 작업을 Jev AI로 오프로드하여 운영 비용 최적화.</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DreamLabs의 Claude 기반 애플리케이션에서 프롬프트의 복잡성에 따라 동적으로 모델을 선택하도록 Jev AI를 통합하여 고비용 모델 낭비 방지.</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고객 문의, 내부 커뮤니케이션, 지원 티켓 등의 초기 분류 및 우선순위 지정 자동화.</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특정 DreamLabs 워크플로우에 필요한 빠르고 정형화된 판단을 위해 Jev AI 맞춤형 '스킬' 개발.</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A78BFA"/>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연구 프로젝트에서 대규모 데이터의 초기 라벨링 또는 전처리 단계에 Jev AI 활용 가능성 탐색.</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Verification Required</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모델 추론/metadata 한계/원본 확인 필요</a:t>
            </a:r>
            <a:endParaRPr lang="en-US" sz="850" dirty="0"/>
          </a:p>
        </p:txBody>
      </p:sp>
      <p:sp>
        <p:nvSpPr>
          <p:cNvPr id="4" name="Shape 2"/>
          <p:cNvSpPr/>
          <p:nvPr/>
        </p:nvSpPr>
        <p:spPr>
          <a:xfrm>
            <a:off x="685800" y="1234440"/>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5" name="Text 3"/>
          <p:cNvSpPr/>
          <p:nvPr/>
        </p:nvSpPr>
        <p:spPr>
          <a:xfrm>
            <a:off x="850392" y="1380744"/>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01</a:t>
            </a:r>
            <a:endParaRPr lang="en-US" sz="900" dirty="0"/>
          </a:p>
        </p:txBody>
      </p:sp>
      <p:sp>
        <p:nvSpPr>
          <p:cNvPr id="6" name="Text 4"/>
          <p:cNvSpPr/>
          <p:nvPr/>
        </p:nvSpPr>
        <p:spPr>
          <a:xfrm>
            <a:off x="850392" y="1691640"/>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TypeSafe AI가 직접 밝힌 Jev AI의 '여섯 가지 약점'에 대한 상세 내용. (메타데이터 기반 추론)</a:t>
            </a:r>
            <a:endParaRPr lang="en-US" sz="1050" dirty="0"/>
          </a:p>
        </p:txBody>
      </p:sp>
      <p:sp>
        <p:nvSpPr>
          <p:cNvPr id="7" name="Shape 5"/>
          <p:cNvSpPr/>
          <p:nvPr/>
        </p:nvSpPr>
        <p:spPr>
          <a:xfrm>
            <a:off x="685800" y="2020824"/>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8" name="Text 6"/>
          <p:cNvSpPr/>
          <p:nvPr/>
        </p:nvSpPr>
        <p:spPr>
          <a:xfrm>
            <a:off x="850392" y="2167128"/>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02</a:t>
            </a:r>
            <a:endParaRPr lang="en-US" sz="900" dirty="0"/>
          </a:p>
        </p:txBody>
      </p:sp>
      <p:sp>
        <p:nvSpPr>
          <p:cNvPr id="9" name="Text 7"/>
          <p:cNvSpPr/>
          <p:nvPr/>
        </p:nvSpPr>
        <p:spPr>
          <a:xfrm>
            <a:off x="850392" y="2478024"/>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Jev AI의 'System 1' 모델 아키텍처 및 기술적 구현 방식에 대한 심층 정보. (메타데이터 기반 추론)</a:t>
            </a:r>
            <a:endParaRPr lang="en-US" sz="1050" dirty="0"/>
          </a:p>
        </p:txBody>
      </p:sp>
      <p:sp>
        <p:nvSpPr>
          <p:cNvPr id="10" name="Shape 8"/>
          <p:cNvSpPr/>
          <p:nvPr/>
        </p:nvSpPr>
        <p:spPr>
          <a:xfrm>
            <a:off x="685800" y="2807208"/>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1" name="Text 9"/>
          <p:cNvSpPr/>
          <p:nvPr/>
        </p:nvSpPr>
        <p:spPr>
          <a:xfrm>
            <a:off x="850392" y="2953512"/>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03</a:t>
            </a:r>
            <a:endParaRPr lang="en-US" sz="900" dirty="0"/>
          </a:p>
        </p:txBody>
      </p:sp>
      <p:sp>
        <p:nvSpPr>
          <p:cNvPr id="12" name="Text 10"/>
          <p:cNvSpPr/>
          <p:nvPr/>
        </p:nvSpPr>
        <p:spPr>
          <a:xfrm>
            <a:off x="850392" y="3264408"/>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영상에서 제시된 비용 및 시간 절감 효과(예: 81건 5.3초, 2.7원)의 측정 기준 및 실험 환경에 대한 구체적인 데이터. (메타데이터 기반 추론)</a:t>
            </a:r>
            <a:endParaRPr lang="en-US" sz="1050" dirty="0"/>
          </a:p>
        </p:txBody>
      </p:sp>
      <p:sp>
        <p:nvSpPr>
          <p:cNvPr id="13" name="Shape 11"/>
          <p:cNvSpPr/>
          <p:nvPr/>
        </p:nvSpPr>
        <p:spPr>
          <a:xfrm>
            <a:off x="685800" y="3593592"/>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4" name="Text 12"/>
          <p:cNvSpPr/>
          <p:nvPr/>
        </p:nvSpPr>
        <p:spPr>
          <a:xfrm>
            <a:off x="850392" y="3739896"/>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04</a:t>
            </a:r>
            <a:endParaRPr lang="en-US" sz="900" dirty="0"/>
          </a:p>
        </p:txBody>
      </p:sp>
      <p:sp>
        <p:nvSpPr>
          <p:cNvPr id="15" name="Text 13"/>
          <p:cNvSpPr/>
          <p:nvPr/>
        </p:nvSpPr>
        <p:spPr>
          <a:xfrm>
            <a:off x="850392" y="4050792"/>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Claude 모델 중 'Fable'의 존재 여부 및 특성 (Haiku, Sonnet, Opus와 함께 언급됨). (메타데이터 기반 추론)</a:t>
            </a:r>
            <a:endParaRPr lang="en-US" sz="1050" dirty="0"/>
          </a:p>
        </p:txBody>
      </p:sp>
      <p:sp>
        <p:nvSpPr>
          <p:cNvPr id="16" name="Shape 14"/>
          <p:cNvSpPr/>
          <p:nvPr/>
        </p:nvSpPr>
        <p:spPr>
          <a:xfrm>
            <a:off x="685800" y="4379976"/>
            <a:ext cx="10789920" cy="621792"/>
          </a:xfrm>
          <a:prstGeom prst="roundRect">
            <a:avLst>
              <a:gd name="adj" fmla="val 17647"/>
            </a:avLst>
          </a:prstGeom>
          <a:solidFill>
            <a:srgbClr val="F8FAFC">
              <a:alpha val="96000"/>
            </a:srgbClr>
          </a:solidFill>
          <a:ln w="12700">
            <a:solidFill>
              <a:srgbClr val="D7E0EA">
                <a:alpha val="80000"/>
              </a:srgbClr>
            </a:solidFill>
            <a:prstDash val="solid"/>
          </a:ln>
        </p:spPr>
      </p:sp>
      <p:sp>
        <p:nvSpPr>
          <p:cNvPr id="17" name="Text 15"/>
          <p:cNvSpPr/>
          <p:nvPr/>
        </p:nvSpPr>
        <p:spPr>
          <a:xfrm>
            <a:off x="850392" y="4526280"/>
            <a:ext cx="10460736" cy="228600"/>
          </a:xfrm>
          <a:prstGeom prst="rect">
            <a:avLst/>
          </a:prstGeom>
          <a:noFill/>
          <a:ln/>
        </p:spPr>
        <p:txBody>
          <a:bodyPr wrap="square" lIns="0" tIns="0" rIns="0" bIns="0" rtlCol="0" anchor="ctr"/>
          <a:lstStyle/>
          <a:p>
            <a:pPr indent="0" marL="0">
              <a:buNone/>
            </a:pPr>
            <a:r>
              <a:rPr lang="en-US" sz="900" b="1" dirty="0">
                <a:solidFill>
                  <a:srgbClr val="EF4444"/>
                </a:solidFill>
                <a:latin typeface="Noto Sans CJK KR" pitchFamily="34" charset="0"/>
                <a:ea typeface="Noto Sans CJK KR" pitchFamily="34" charset="-122"/>
                <a:cs typeface="Noto Sans CJK KR" pitchFamily="34" charset="-120"/>
              </a:rPr>
              <a:t>05</a:t>
            </a:r>
            <a:endParaRPr lang="en-US" sz="900" dirty="0"/>
          </a:p>
        </p:txBody>
      </p:sp>
      <p:sp>
        <p:nvSpPr>
          <p:cNvPr id="18" name="Text 16"/>
          <p:cNvSpPr/>
          <p:nvPr/>
        </p:nvSpPr>
        <p:spPr>
          <a:xfrm>
            <a:off x="850392" y="4837176"/>
            <a:ext cx="10460736" cy="36576"/>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'가장 완벽한 방법'이라는 주장의 근거 및 다른 대안과의 비교 분석. (메타데이터 기반 추론)</a:t>
            </a:r>
            <a:endParaRPr lang="en-US" sz="1050" dirty="0"/>
          </a:p>
        </p:txBody>
      </p:sp>
      <p:sp>
        <p:nvSpPr>
          <p:cNvPr id="19" name="Text 17"/>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p:nvPr/>
        </p:nvSpPr>
        <p:spPr>
          <a:xfrm>
            <a:off x="502920" y="320040"/>
            <a:ext cx="10972800" cy="411480"/>
          </a:xfrm>
          <a:prstGeom prst="rect">
            <a:avLst/>
          </a:prstGeom>
          <a:noFill/>
          <a:ln/>
        </p:spPr>
        <p:txBody>
          <a:bodyPr wrap="square" lIns="254" tIns="254" rIns="254" bIns="254" rtlCol="0" anchor="ctr"/>
          <a:lstStyle/>
          <a:p>
            <a:pPr indent="0" marL="0">
              <a:buNone/>
            </a:pPr>
            <a:r>
              <a:rPr lang="en-US" sz="2300" b="1" dirty="0">
                <a:solidFill>
                  <a:srgbClr val="F8FAFC"/>
                </a:solidFill>
                <a:latin typeface="Noto Sans CJK KR" pitchFamily="34" charset="0"/>
                <a:ea typeface="Noto Sans CJK KR" pitchFamily="34" charset="-122"/>
                <a:cs typeface="Noto Sans CJK KR" pitchFamily="34" charset="-120"/>
              </a:rPr>
              <a:t>Source &amp; Download Metadata</a:t>
            </a:r>
            <a:endParaRPr lang="en-US" sz="2300" dirty="0"/>
          </a:p>
        </p:txBody>
      </p:sp>
      <p:sp>
        <p:nvSpPr>
          <p:cNvPr id="3" name="Text 1"/>
          <p:cNvSpPr/>
          <p:nvPr/>
        </p:nvSpPr>
        <p:spPr>
          <a:xfrm>
            <a:off x="530352" y="758952"/>
            <a:ext cx="10515600" cy="256032"/>
          </a:xfrm>
          <a:prstGeom prst="rect">
            <a:avLst/>
          </a:prstGeom>
          <a:noFill/>
          <a:ln/>
        </p:spPr>
        <p:txBody>
          <a:bodyPr wrap="square" lIns="0" tIns="0" rIns="0" bIns="0" rtlCol="0" anchor="ctr"/>
          <a:lstStyle/>
          <a:p>
            <a:pPr indent="0" marL="0">
              <a:buNone/>
            </a:pPr>
            <a:r>
              <a:rPr lang="en-US" sz="850" dirty="0">
                <a:solidFill>
                  <a:srgbClr val="CBD5E1"/>
                </a:solidFill>
                <a:latin typeface="Noto Sans CJK KR" pitchFamily="34" charset="0"/>
                <a:ea typeface="Noto Sans CJK KR" pitchFamily="34" charset="-122"/>
                <a:cs typeface="Noto Sans CJK KR" pitchFamily="34" charset="-120"/>
              </a:rPr>
              <a:t>게시물과 문서 산출물 추적 정보</a:t>
            </a:r>
            <a:endParaRPr lang="en-US" sz="850" dirty="0"/>
          </a:p>
        </p:txBody>
      </p:sp>
      <p:sp>
        <p:nvSpPr>
          <p:cNvPr id="4" name="Shape 2"/>
          <p:cNvSpPr/>
          <p:nvPr/>
        </p:nvSpPr>
        <p:spPr>
          <a:xfrm>
            <a:off x="685800" y="1143000"/>
            <a:ext cx="10789920" cy="4389120"/>
          </a:xfrm>
          <a:prstGeom prst="roundRect">
            <a:avLst>
              <a:gd name="adj" fmla="val 2500"/>
            </a:avLst>
          </a:prstGeom>
          <a:solidFill>
            <a:srgbClr val="F8FAFC">
              <a:alpha val="96000"/>
            </a:srgbClr>
          </a:solidFill>
          <a:ln w="12700">
            <a:solidFill>
              <a:srgbClr val="D7E0EA">
                <a:alpha val="80000"/>
              </a:srgbClr>
            </a:solidFill>
            <a:prstDash val="solid"/>
          </a:ln>
        </p:spPr>
      </p:sp>
      <p:sp>
        <p:nvSpPr>
          <p:cNvPr id="5" name="Text 3"/>
          <p:cNvSpPr/>
          <p:nvPr/>
        </p:nvSpPr>
        <p:spPr>
          <a:xfrm>
            <a:off x="850392" y="1289304"/>
            <a:ext cx="10460736" cy="228600"/>
          </a:xfrm>
          <a:prstGeom prst="rect">
            <a:avLst/>
          </a:prstGeom>
          <a:noFill/>
          <a:ln/>
        </p:spPr>
        <p:txBody>
          <a:bodyPr wrap="square" lIns="0" tIns="0" rIns="0" bIns="0" rtlCol="0" anchor="ctr"/>
          <a:lstStyle/>
          <a:p>
            <a:pPr indent="0" marL="0">
              <a:buNone/>
            </a:pPr>
            <a:r>
              <a:rPr lang="en-US" sz="900" b="1" dirty="0">
                <a:solidFill>
                  <a:srgbClr val="38BDF8"/>
                </a:solidFill>
                <a:latin typeface="Noto Sans CJK KR" pitchFamily="34" charset="0"/>
                <a:ea typeface="Noto Sans CJK KR" pitchFamily="34" charset="-122"/>
                <a:cs typeface="Noto Sans CJK KR" pitchFamily="34" charset="-120"/>
              </a:rPr>
              <a:t>METADATA</a:t>
            </a:r>
            <a:endParaRPr lang="en-US" sz="900" dirty="0"/>
          </a:p>
        </p:txBody>
      </p:sp>
      <p:sp>
        <p:nvSpPr>
          <p:cNvPr id="6" name="Text 4"/>
          <p:cNvSpPr/>
          <p:nvPr/>
        </p:nvSpPr>
        <p:spPr>
          <a:xfrm>
            <a:off x="850392" y="1600200"/>
            <a:ext cx="10460736" cy="3803904"/>
          </a:xfrm>
          <a:prstGeom prst="rect">
            <a:avLst/>
          </a:prstGeom>
          <a:noFill/>
          <a:ln/>
        </p:spPr>
        <p:txBody>
          <a:bodyPr wrap="square" lIns="254" tIns="254" rIns="254" bIns="254" rtlCol="0" anchor="ctr">
            <a:normAutofit/>
          </a:bodyPr>
          <a:lstStyle/>
          <a:p>
            <a:pPr indent="0" marL="0">
              <a:buNone/>
            </a:pPr>
            <a:r>
              <a:rPr lang="en-US" sz="1050" dirty="0">
                <a:solidFill>
                  <a:srgbClr val="0F172A"/>
                </a:solidFill>
                <a:latin typeface="Noto Sans CJK KR" pitchFamily="34" charset="0"/>
                <a:ea typeface="Noto Sans CJK KR" pitchFamily="34" charset="-122"/>
                <a:cs typeface="Noto Sans CJK KR" pitchFamily="34" charset="-120"/>
              </a:rPr>
              <a:t>Title: Jev 미쳤다! 제브 AI 사용하여 클로드 토큰과 비용을 획기적으로 아끼는 가장 완벽한 방법 (2026 최신판)</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Channel: AI 투데이</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Video ID: 5LFwLd7ZPvY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URL: https://www.youtube.com/watch?v=5LFwLd7ZPvY</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Playlist ID: PLezuKYaDh4Rs</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Generated at: 2026-09-24T18:52:28Z</a:t>
            </a:r>
            <a:endParaRPr lang="en-US" sz="1050" dirty="0"/>
          </a:p>
          <a:p>
            <a:pPr indent="0" marL="0">
              <a:buNone/>
            </a:pPr>
            <a:r>
              <a:rPr lang="en-US" sz="1050" dirty="0">
                <a:solidFill>
                  <a:srgbClr val="0F172A"/>
                </a:solidFill>
                <a:latin typeface="Noto Sans CJK KR" pitchFamily="34" charset="0"/>
                <a:ea typeface="Noto Sans CJK KR" pitchFamily="34" charset="-122"/>
                <a:cs typeface="Noto Sans CJK KR" pitchFamily="34" charset="-120"/>
              </a:rPr>
              <a:t>Source basis: metadata_and_model_inference</a:t>
            </a:r>
            <a:endParaRPr lang="en-US" sz="1050" dirty="0"/>
          </a:p>
        </p:txBody>
      </p:sp>
      <p:sp>
        <p:nvSpPr>
          <p:cNvPr id="7" name="Text 5"/>
          <p:cNvSpPr/>
          <p:nvPr/>
        </p:nvSpPr>
        <p:spPr>
          <a:xfrm>
            <a:off x="411480" y="6446520"/>
            <a:ext cx="11338560" cy="228600"/>
          </a:xfrm>
          <a:prstGeom prst="rect">
            <a:avLst/>
          </a:prstGeom>
          <a:noFill/>
          <a:ln/>
        </p:spPr>
        <p:txBody>
          <a:bodyPr wrap="square" lIns="0" tIns="0" rIns="0" bIns="0" rtlCol="0" anchor="ctr"/>
          <a:lstStyle/>
          <a:p>
            <a:pPr indent="0" marL="0">
              <a:buNone/>
            </a:pPr>
            <a:r>
              <a:rPr lang="en-US" sz="650" dirty="0">
                <a:solidFill>
                  <a:srgbClr val="94A3B8"/>
                </a:solidFill>
                <a:latin typeface="Noto Sans CJK KR" pitchFamily="34" charset="0"/>
                <a:ea typeface="Noto Sans CJK KR" pitchFamily="34" charset="-122"/>
                <a:cs typeface="Noto Sans CJK KR" pitchFamily="34" charset="-120"/>
              </a:rPr>
              <a:t>source: https://www.youtube.com/watch?v=5LFwLd7ZPvY | video_id: 5LFwLd7ZPvY | generated: 2026-09-24T18:52:28Z</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Noto Sans CJK K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oto Sans CJK K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DreamLabs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Jev 미쳤다! 제브 AI 사용하여 클로드 토큰과 비용을 획기적으로 아끼는 가장 완벽한 방법 (2026 최신판)</dc:title>
  <dc:subject>YouTube information summary</dc:subject>
  <dc:creator>DreamLabs Collector</dc:creator>
  <cp:lastModifiedBy>DreamLabs Collector</cp:lastModifiedBy>
  <cp:revision>1</cp:revision>
  <dcterms:created xsi:type="dcterms:W3CDTF">2026-09-24T18:52:28Z</dcterms:created>
  <dcterms:modified xsi:type="dcterms:W3CDTF">2026-09-24T18:52:28Z</dcterms:modified>
</cp:coreProperties>
</file>