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jp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08111F"/>
          </a:solidFill>
          <a:ln w="12700">
            <a:solidFill>
              <a:srgbClr val="08111F"/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-914400" y="-914400"/>
            <a:ext cx="4754880" cy="4754880"/>
          </a:xfrm>
          <a:prstGeom prst="arc">
            <a:avLst/>
          </a:prstGeom>
          <a:solidFill>
            <a:srgbClr val="0EA5E9">
              <a:alpha val="28000"/>
            </a:srgbClr>
          </a:solidFill>
          <a:ln w="12700">
            <a:solidFill>
              <a:srgbClr val="0EA5E9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594360" y="502920"/>
            <a:ext cx="49377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COLLECTOR</a:t>
            </a:r>
            <a:endParaRPr lang="en-US" sz="1000" dirty="0"/>
          </a:p>
        </p:txBody>
      </p:sp>
      <p:sp>
        <p:nvSpPr>
          <p:cNvPr id="5" name="Text 3"/>
          <p:cNvSpPr/>
          <p:nvPr/>
        </p:nvSpPr>
        <p:spPr>
          <a:xfrm>
            <a:off x="594360" y="1005840"/>
            <a:ext cx="6492240" cy="1554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28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agents explained: Build your first agent in 8 minutes</a:t>
            </a:r>
            <a:endParaRPr lang="en-US" sz="2800" dirty="0"/>
          </a:p>
        </p:txBody>
      </p:sp>
      <p:sp>
        <p:nvSpPr>
          <p:cNvPr id="6" name="Text 4"/>
          <p:cNvSpPr/>
          <p:nvPr/>
        </p:nvSpPr>
        <p:spPr>
          <a:xfrm>
            <a:off x="621792" y="2743200"/>
            <a:ext cx="6217920" cy="141732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300" dirty="0">
                <a:solidFill>
                  <a:srgbClr val="DDE7F3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에이전트의 개념을 소개하며, 단순한 챗봇을 넘어 스스로 결정하고 행동하는 자율 시스템 구축 방법을 다룹니다. Google의 Agent Development Kit(ADK)를 활용하여 자가 수정(self-correcting)이 가능한 다중 에이전트 시스템을 처음부터 구축하는 과정을 시연합니다. ReAct 프레임워크와 순차적, 반응형, 계획형 세 가지 에이전트 패턴을 이론적으로 설명한 후, Python을 사용하여 '블로그 작성 에이전트'를 실제로 구현합니다. 이 에이전트는 플래너 및 작성자 에이전트와 검증 체커, 루프 에이전트를 결합하여 스스로 오류를 감지하고 수정하는 능력을 갖추고 있습니다. 본 튜토리얼은 고급 AI 에이전트 개발에 대한 실용적인 접근법을 제공합니다.</a:t>
            </a:r>
            <a:endParaRPr lang="en-US" sz="1300" dirty="0"/>
          </a:p>
        </p:txBody>
      </p:sp>
      <p:sp>
        <p:nvSpPr>
          <p:cNvPr id="7" name="Shape 5"/>
          <p:cNvSpPr/>
          <p:nvPr/>
        </p:nvSpPr>
        <p:spPr>
          <a:xfrm>
            <a:off x="658368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22960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22960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Cloud Tech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3611880" y="4617720"/>
            <a:ext cx="2743200" cy="685800"/>
          </a:xfrm>
          <a:prstGeom prst="roundRect">
            <a:avLst>
              <a:gd name="adj" fmla="val 160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3776472" y="4764024"/>
            <a:ext cx="241401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97316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3776472" y="5074920"/>
            <a:ext cx="2414016" cy="1005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Zqno_vux6d8</a:t>
            </a:r>
            <a:endParaRPr lang="en-US" sz="1050" dirty="0"/>
          </a:p>
        </p:txBody>
      </p:sp>
      <p:pic>
        <p:nvPicPr>
          <p:cNvPr id="13" name="Image 0" descr="assets/generated/videos/Zqno_vux6d8/thumbnail.jp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7315200" y="914400"/>
            <a:ext cx="4251960" cy="3200400"/>
          </a:xfrm>
          <a:prstGeom prst="rect">
            <a:avLst/>
          </a:prstGeom>
        </p:spPr>
      </p:pic>
      <p:sp>
        <p:nvSpPr>
          <p:cNvPr id="14" name="Text 11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https://www.youtube.com/watch?v=Zqno_vux6d8 | video_id: Zqno_vux6d8 | generated: 2026-06-13T15:47:17Z</a:t>
            </a:r>
            <a:endParaRPr lang="en-US" sz="6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Executive Summary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시청 전 빠른 정보 습득을 위한 요약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4343400"/>
          </a:xfrm>
          <a:prstGeom prst="roundRect">
            <a:avLst>
              <a:gd name="adj" fmla="val 2526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SUMMARY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75818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이 영상은 AI 에이전트의 개념을 소개하며, 단순한 챗봇을 넘어 스스로 결정하고 행동하는 자율 시스템 구축 방법을 다룹니다. Google의 Agent Development Kit(ADK)를 활용하여 자가 수정(self-correcting)이 가능한 다중 에이전트 시스템을 처음부터 구축하는 과정을 시연합니다. ReAct 프레임워크와 순차적, 반응형, 계획형 세 가지 에이전트 패턴을 이론적으로 설명한 후, Python을 사용하여 '블로그 작성 에이전트'를 실제로 구현합니다. 이 에이전트는 플래너 및 작성자 에이전트와 검증 체커, 루프 에이전트를 결합하여 스스로 오류를 감지하고 수정하는 능력을 갖추고 있습니다. 본 튜토리얼은 고급 AI 에이전트 개발에 대한 실용적인 접근법을 제공합니다.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https://www.youtube.com/watch?v=Zqno_vux6d8 | video_id: Zqno_vux6d8 | generated: 2026-06-13T15:47:17Z</a:t>
            </a:r>
            <a:endParaRPr lang="en-US" sz="65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Structure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 구성과 논리 흐름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개요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ReAct 프레임워크 설명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세 가지 AI 에이전트 유형 (순차적, 반응형, 계획형)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프로젝트 개요: 자동 수정 블로그 작성기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ADK 및 UV 설정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22C55E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자동 수정 기능 추가 (검증 체커 및 루프 에이전트)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https://www.youtube.com/watch?v=Zqno_vux6d8 | video_id: Zqno_vux6d8 | generated: 2026-06-13T15:47:17Z</a:t>
            </a:r>
            <a:endParaRPr lang="en-US" sz="6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Key Ideas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정보게시물로 전환할 핵심 아이디어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에이전트의 정의 및 챗봇과의 차이점 (의사결정 및 행동).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Agent Development Kit (ADK)를 활용한 에이전트 개발.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ReAct 프레임워크: 추론(Reasoning)과 행동(Acting)의 통합.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에이전트 패턴: 순차적, 반응형, 계획형 아키텍처.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다중 에이전트 시스템: 플래너, 작성자 등 전문화된 에이전트의 조합.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F59E0B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자가 수정 메커니즘: 검증 체커 및 루프 에이전트를 통한 오류 감지 및 수정.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https://www.youtube.com/watch?v=Zqno_vux6d8 | video_id: Zqno_vux6d8 | generated: 2026-06-13T15:47:17Z</a:t>
            </a:r>
            <a:endParaRPr lang="en-US" sz="65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Application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DreamLabs 내부 적용 관점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내부 리서치 및 보고서 초안 작성을 위한 자율형 콘텐츠 생성 에이전트 개발.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데이터 검증 및 정제 작업을 위한 자가 수정 에이전트 시스템 구축.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복잡한 프로젝트 관리 또는 코드 생성 지원을 위한 다중 에이전트 아키텍처 탐색.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Google ADK를 활용하여 기존 DreamLabs 시스템과의 연동 가능성 모색.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A78BF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AI 에이전트 개발 역량 강화를 위한 내부 교육 자료 및 실습 프로젝트 활용.</a:t>
            </a:r>
            <a:endParaRPr lang="en-US" sz="1050" dirty="0"/>
          </a:p>
        </p:txBody>
      </p:sp>
      <p:sp>
        <p:nvSpPr>
          <p:cNvPr id="19" name="Text 17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https://www.youtube.com/watch?v=Zqno_vux6d8 | video_id: Zqno_vux6d8 | generated: 2026-06-13T15:47:17Z</a:t>
            </a:r>
            <a:endParaRPr lang="en-US" sz="65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Verification Required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모델 추론/metadata 한계/원본 확인 필요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23444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38074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01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9164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영상에서 다루는 이론적 배경의 깊이와 실용적 구현의 균형 (트랜스크립트 부재로 인한 추론).</a:t>
            </a:r>
            <a:endParaRPr lang="en-US" sz="1050" dirty="0"/>
          </a:p>
        </p:txBody>
      </p:sp>
      <p:sp>
        <p:nvSpPr>
          <p:cNvPr id="7" name="Shape 5"/>
          <p:cNvSpPr/>
          <p:nvPr/>
        </p:nvSpPr>
        <p:spPr>
          <a:xfrm>
            <a:off x="685800" y="2020824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8" name="Text 6"/>
          <p:cNvSpPr/>
          <p:nvPr/>
        </p:nvSpPr>
        <p:spPr>
          <a:xfrm>
            <a:off x="850392" y="2167128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02</a:t>
            </a:r>
            <a:endParaRPr lang="en-US" sz="900" dirty="0"/>
          </a:p>
        </p:txBody>
      </p:sp>
      <p:sp>
        <p:nvSpPr>
          <p:cNvPr id="9" name="Text 7"/>
          <p:cNvSpPr/>
          <p:nvPr/>
        </p:nvSpPr>
        <p:spPr>
          <a:xfrm>
            <a:off x="850392" y="2478024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'블로그 작성 에이전트'의 구체적인 구현 코드 및 사용된 추가 라이브러리 (ADK 외).</a:t>
            </a:r>
            <a:endParaRPr lang="en-US" sz="1050" dirty="0"/>
          </a:p>
        </p:txBody>
      </p:sp>
      <p:sp>
        <p:nvSpPr>
          <p:cNvPr id="10" name="Shape 8"/>
          <p:cNvSpPr/>
          <p:nvPr/>
        </p:nvSpPr>
        <p:spPr>
          <a:xfrm>
            <a:off x="685800" y="2807208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1" name="Text 9"/>
          <p:cNvSpPr/>
          <p:nvPr/>
        </p:nvSpPr>
        <p:spPr>
          <a:xfrm>
            <a:off x="850392" y="2953512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03</a:t>
            </a:r>
            <a:endParaRPr lang="en-US" sz="900" dirty="0"/>
          </a:p>
        </p:txBody>
      </p:sp>
      <p:sp>
        <p:nvSpPr>
          <p:cNvPr id="12" name="Text 10"/>
          <p:cNvSpPr/>
          <p:nvPr/>
        </p:nvSpPr>
        <p:spPr>
          <a:xfrm>
            <a:off x="850392" y="3264408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각 에이전트 패턴(순차적, 반응형, 계획형)에 대한 심층적인 설명 및 실제 적용 예시.</a:t>
            </a:r>
            <a:endParaRPr lang="en-US" sz="1050" dirty="0"/>
          </a:p>
        </p:txBody>
      </p:sp>
      <p:sp>
        <p:nvSpPr>
          <p:cNvPr id="13" name="Shape 11"/>
          <p:cNvSpPr/>
          <p:nvPr/>
        </p:nvSpPr>
        <p:spPr>
          <a:xfrm>
            <a:off x="685800" y="3593592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4" name="Text 12"/>
          <p:cNvSpPr/>
          <p:nvPr/>
        </p:nvSpPr>
        <p:spPr>
          <a:xfrm>
            <a:off x="850392" y="3739896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04</a:t>
            </a:r>
            <a:endParaRPr lang="en-US" sz="900" dirty="0"/>
          </a:p>
        </p:txBody>
      </p:sp>
      <p:sp>
        <p:nvSpPr>
          <p:cNvPr id="15" name="Text 13"/>
          <p:cNvSpPr/>
          <p:nvPr/>
        </p:nvSpPr>
        <p:spPr>
          <a:xfrm>
            <a:off x="850392" y="4050792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'UV' 설정의 정확한 의미와 ADK 환경 설정에 미치는 영향.</a:t>
            </a:r>
            <a:endParaRPr lang="en-US" sz="1050" dirty="0"/>
          </a:p>
        </p:txBody>
      </p:sp>
      <p:sp>
        <p:nvSpPr>
          <p:cNvPr id="16" name="Shape 14"/>
          <p:cNvSpPr/>
          <p:nvPr/>
        </p:nvSpPr>
        <p:spPr>
          <a:xfrm>
            <a:off x="685800" y="4379976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17" name="Text 15"/>
          <p:cNvSpPr/>
          <p:nvPr/>
        </p:nvSpPr>
        <p:spPr>
          <a:xfrm>
            <a:off x="850392" y="4526280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05</a:t>
            </a:r>
            <a:endParaRPr lang="en-US" sz="900" dirty="0"/>
          </a:p>
        </p:txBody>
      </p:sp>
      <p:sp>
        <p:nvSpPr>
          <p:cNvPr id="18" name="Text 16"/>
          <p:cNvSpPr/>
          <p:nvPr/>
        </p:nvSpPr>
        <p:spPr>
          <a:xfrm>
            <a:off x="850392" y="4837176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'MCP 서버 연결'의 구체적인 내용 및 DreamLabs 인프라와의 호환성.</a:t>
            </a:r>
            <a:endParaRPr lang="en-US" sz="1050" dirty="0"/>
          </a:p>
        </p:txBody>
      </p:sp>
      <p:sp>
        <p:nvSpPr>
          <p:cNvPr id="19" name="Shape 17"/>
          <p:cNvSpPr/>
          <p:nvPr/>
        </p:nvSpPr>
        <p:spPr>
          <a:xfrm>
            <a:off x="685800" y="5166360"/>
            <a:ext cx="10789920" cy="621792"/>
          </a:xfrm>
          <a:prstGeom prst="roundRect">
            <a:avLst>
              <a:gd name="adj" fmla="val 17647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20" name="Text 18"/>
          <p:cNvSpPr/>
          <p:nvPr/>
        </p:nvSpPr>
        <p:spPr>
          <a:xfrm>
            <a:off x="850392" y="531266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EF4444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06</a:t>
            </a:r>
            <a:endParaRPr lang="en-US" sz="900" dirty="0"/>
          </a:p>
        </p:txBody>
      </p:sp>
      <p:sp>
        <p:nvSpPr>
          <p:cNvPr id="21" name="Text 19"/>
          <p:cNvSpPr/>
          <p:nvPr/>
        </p:nvSpPr>
        <p:spPr>
          <a:xfrm>
            <a:off x="850392" y="5623560"/>
            <a:ext cx="10460736" cy="36576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시연된 에이전트의 실제 성능 지표 및 확장성.</a:t>
            </a:r>
            <a:endParaRPr lang="en-US" sz="1050" dirty="0"/>
          </a:p>
        </p:txBody>
      </p:sp>
      <p:sp>
        <p:nvSpPr>
          <p:cNvPr id="22" name="Text 20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https://www.youtube.com/watch?v=Zqno_vux6d8 | video_id: Zqno_vux6d8 | generated: 2026-06-13T15:47:17Z</a:t>
            </a:r>
            <a:endParaRPr lang="en-US" sz="65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B122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02920" y="320040"/>
            <a:ext cx="10972800" cy="411480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/>
          <a:lstStyle/>
          <a:p>
            <a:pPr indent="0" marL="0">
              <a:buNone/>
            </a:pPr>
            <a:r>
              <a:rPr lang="en-US" sz="2300" b="1" dirty="0">
                <a:solidFill>
                  <a:srgbClr val="F8FAFC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&amp; Download Metadata</a:t>
            </a:r>
            <a:endParaRPr lang="en-US" sz="2300" dirty="0"/>
          </a:p>
        </p:txBody>
      </p:sp>
      <p:sp>
        <p:nvSpPr>
          <p:cNvPr id="3" name="Text 1"/>
          <p:cNvSpPr/>
          <p:nvPr/>
        </p:nvSpPr>
        <p:spPr>
          <a:xfrm>
            <a:off x="530352" y="758952"/>
            <a:ext cx="1051560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850" dirty="0">
                <a:solidFill>
                  <a:srgbClr val="CBD5E1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게시물과 문서 산출물 추적 정보</a:t>
            </a:r>
            <a:endParaRPr lang="en-US" sz="850" dirty="0"/>
          </a:p>
        </p:txBody>
      </p:sp>
      <p:sp>
        <p:nvSpPr>
          <p:cNvPr id="4" name="Shape 2"/>
          <p:cNvSpPr/>
          <p:nvPr/>
        </p:nvSpPr>
        <p:spPr>
          <a:xfrm>
            <a:off x="685800" y="1143000"/>
            <a:ext cx="10789920" cy="4389120"/>
          </a:xfrm>
          <a:prstGeom prst="roundRect">
            <a:avLst>
              <a:gd name="adj" fmla="val 2500"/>
            </a:avLst>
          </a:prstGeom>
          <a:solidFill>
            <a:srgbClr val="F8FAFC">
              <a:alpha val="96000"/>
            </a:srgbClr>
          </a:solidFill>
          <a:ln w="12700">
            <a:solidFill>
              <a:srgbClr val="D7E0EA">
                <a:alpha val="80000"/>
              </a:srgbClr>
            </a:solidFill>
            <a:prstDash val="solid"/>
          </a:ln>
        </p:spPr>
      </p:sp>
      <p:sp>
        <p:nvSpPr>
          <p:cNvPr id="5" name="Text 3"/>
          <p:cNvSpPr/>
          <p:nvPr/>
        </p:nvSpPr>
        <p:spPr>
          <a:xfrm>
            <a:off x="850392" y="1289304"/>
            <a:ext cx="10460736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b="1" dirty="0">
                <a:solidFill>
                  <a:srgbClr val="38BDF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METADATA</a:t>
            </a:r>
            <a:endParaRPr lang="en-US" sz="900" dirty="0"/>
          </a:p>
        </p:txBody>
      </p:sp>
      <p:sp>
        <p:nvSpPr>
          <p:cNvPr id="6" name="Text 4"/>
          <p:cNvSpPr/>
          <p:nvPr/>
        </p:nvSpPr>
        <p:spPr>
          <a:xfrm>
            <a:off x="850392" y="1600200"/>
            <a:ext cx="10460736" cy="3803904"/>
          </a:xfrm>
          <a:prstGeom prst="rect">
            <a:avLst/>
          </a:prstGeom>
          <a:noFill/>
          <a:ln/>
        </p:spPr>
        <p:txBody>
          <a:bodyPr wrap="square" lIns="254" tIns="254" rIns="254" bIns="254" rtlCol="0" anchor="ctr">
            <a:normAutofit/>
          </a:bodyPr>
          <a:lstStyle/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Title: AI agents explained: Build your first agent in 8 minutes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Channel: Google Cloud Tech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Video ID: Zqno_vux6d8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URL: https://www.youtube.com/watch?v=Zqno_vux6d8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Playlist ID: PLHwM6idVO2zyqi2IZeDAiP5QBqRXd2Zyh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Generated at: 2026-06-13T15:47:17Z</a:t>
            </a:r>
            <a:endParaRPr lang="en-US" sz="1050" dirty="0"/>
          </a:p>
          <a:p>
            <a:pPr indent="0" marL="0">
              <a:buNone/>
            </a:pPr>
            <a:r>
              <a:rPr lang="en-US" sz="1050" dirty="0">
                <a:solidFill>
                  <a:srgbClr val="0F172A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 basis: metadata_and_model_inference</a:t>
            </a:r>
            <a:endParaRPr lang="en-US" sz="1050" dirty="0"/>
          </a:p>
        </p:txBody>
      </p:sp>
      <p:sp>
        <p:nvSpPr>
          <p:cNvPr id="7" name="Text 5"/>
          <p:cNvSpPr/>
          <p:nvPr/>
        </p:nvSpPr>
        <p:spPr>
          <a:xfrm>
            <a:off x="411480" y="6446520"/>
            <a:ext cx="11338560" cy="228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650" dirty="0">
                <a:solidFill>
                  <a:srgbClr val="94A3B8"/>
                </a:solidFill>
                <a:latin typeface="Noto Sans CJK KR" pitchFamily="34" charset="0"/>
                <a:ea typeface="Noto Sans CJK KR" pitchFamily="34" charset="-122"/>
                <a:cs typeface="Noto Sans CJK KR" pitchFamily="34" charset="-120"/>
              </a:rPr>
              <a:t>source: https://www.youtube.com/watch?v=Zqno_vux6d8 | video_id: Zqno_vux6d8 | generated: 2026-06-13T15:47:17Z</a:t>
            </a:r>
            <a:endParaRPr lang="en-US" sz="65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Noto Sans CJK KR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Noto Sans CJK KR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DreamLabs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AI agents explained: Build your first agent in 8 minutes</dc:title>
  <dc:subject>YouTube information summary</dc:subject>
  <dc:creator>DreamLabs Collector</dc:creator>
  <cp:lastModifiedBy>DreamLabs Collector</cp:lastModifiedBy>
  <cp:revision>1</cp:revision>
  <dcterms:created xsi:type="dcterms:W3CDTF">2026-06-13T15:47:17Z</dcterms:created>
  <dcterms:modified xsi:type="dcterms:W3CDTF">2026-06-13T15:47:17Z</dcterms:modified>
</cp:coreProperties>
</file>