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jp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8111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8111F"/>
          </a:solidFill>
          <a:ln w="12700">
            <a:solidFill>
              <a:srgbClr val="08111F"/>
            </a:solidFill>
            <a:prstDash val="solid"/>
          </a:ln>
        </p:spPr>
      </p:sp>
      <p:sp>
        <p:nvSpPr>
          <p:cNvPr id="3" name="Shape 1"/>
          <p:cNvSpPr/>
          <p:nvPr/>
        </p:nvSpPr>
        <p:spPr>
          <a:xfrm>
            <a:off x="-914400" y="-914400"/>
            <a:ext cx="4754880" cy="4754880"/>
          </a:xfrm>
          <a:prstGeom prst="arc">
            <a:avLst/>
          </a:prstGeom>
          <a:solidFill>
            <a:srgbClr val="0EA5E9">
              <a:alpha val="28000"/>
            </a:srgbClr>
          </a:solidFill>
          <a:ln w="12700">
            <a:solidFill>
              <a:srgbClr val="0EA5E9">
                <a:alpha val="0"/>
              </a:srgbClr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594360" y="502920"/>
            <a:ext cx="493776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10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COLLECTOR</a:t>
            </a:r>
            <a:endParaRPr lang="en-US" sz="1000" dirty="0"/>
          </a:p>
        </p:txBody>
      </p:sp>
      <p:sp>
        <p:nvSpPr>
          <p:cNvPr id="5" name="Text 3"/>
          <p:cNvSpPr/>
          <p:nvPr/>
        </p:nvSpPr>
        <p:spPr>
          <a:xfrm>
            <a:off x="594360" y="1005840"/>
            <a:ext cx="6492240" cy="1554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28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AI뉴스 - GLM-5.2 열풍, 구글 심각한 위기, GPT-5.6 소식, Codex Record &amp; Replay, Mythos 논란, 미드저니 근황 등</a:t>
            </a:r>
            <a:endParaRPr lang="en-US" sz="2800" dirty="0"/>
          </a:p>
        </p:txBody>
      </p:sp>
      <p:sp>
        <p:nvSpPr>
          <p:cNvPr id="6" name="Text 4"/>
          <p:cNvSpPr/>
          <p:nvPr/>
        </p:nvSpPr>
        <p:spPr>
          <a:xfrm>
            <a:off x="621792" y="2743200"/>
            <a:ext cx="6217920" cy="141732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300" dirty="0">
                <a:solidFill>
                  <a:srgbClr val="DDE7F3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2026년 6월 22일자 '조코딩 JoCoding' 채널의 AI 뉴스 요약 영상 메타데이터를 기반으로 작성되었습니다. 영상은 GLM-5.2 오픈웨이트 공개, 구글의 인재 유출 및 안전 강조, GPT-5.6 루머 등 최신 AI 기술 동향을 폭넓게 다룹니다. 또한, OpenAI의 Codex 기능 확장, Mythos 관련 논란, 미드저니 근황, 그리고 SpaceX의 Cursor 인수와 같은 주요 산업 뉴스를 포함합니다. AI 하드웨어 발전(AMD 라이젠 헤일로) 및 AI의 다양한 응용 사례(게임, 로봇)도 소개되며, 전반적으로 빠르게 변화하는 AI 생태계의 주요 이슈들을 조망합니다. 트랜스크립트 부재로 인해 모든 내용은 메타데이터 추론에 기반합니다.</a:t>
            </a:r>
            <a:endParaRPr lang="en-US" sz="1300" dirty="0"/>
          </a:p>
        </p:txBody>
      </p:sp>
      <p:sp>
        <p:nvSpPr>
          <p:cNvPr id="7" name="Shape 5"/>
          <p:cNvSpPr/>
          <p:nvPr/>
        </p:nvSpPr>
        <p:spPr>
          <a:xfrm>
            <a:off x="658368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22960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22960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조코딩 JoCoding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3611880" y="4617720"/>
            <a:ext cx="2743200" cy="685800"/>
          </a:xfrm>
          <a:prstGeom prst="roundRect">
            <a:avLst>
              <a:gd name="adj" fmla="val 160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3776472" y="4764024"/>
            <a:ext cx="241401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97316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3776472" y="5074920"/>
            <a:ext cx="2414016" cy="1005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bC9BaY18b0o</a:t>
            </a:r>
            <a:endParaRPr lang="en-US" sz="1050" dirty="0"/>
          </a:p>
        </p:txBody>
      </p:sp>
      <p:pic>
        <p:nvPicPr>
          <p:cNvPr id="13" name="Image 0" descr="assets/generated/videos/bC9BaY18b0o/thumbnail.jp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7315200" y="914400"/>
            <a:ext cx="4251960" cy="3200400"/>
          </a:xfrm>
          <a:prstGeom prst="rect">
            <a:avLst/>
          </a:prstGeom>
        </p:spPr>
      </p:pic>
      <p:sp>
        <p:nvSpPr>
          <p:cNvPr id="14" name="Text 11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Executive Summary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시청 전 빠른 정보 습득을 위한 요약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4343400"/>
          </a:xfrm>
          <a:prstGeom prst="roundRect">
            <a:avLst>
              <a:gd name="adj" fmla="val 2526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SUMMARY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75818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본 브리핑은 2026년 6월 22일자 '조코딩 JoCoding' 채널의 AI 뉴스 요약 영상 메타데이터를 기반으로 작성되었습니다. 영상은 GLM-5.2 오픈웨이트 공개, 구글의 인재 유출 및 안전 강조, GPT-5.6 루머 등 최신 AI 기술 동향을 폭넓게 다룹니다. 또한, OpenAI의 Codex 기능 확장, Mythos 관련 논란, 미드저니 근황, 그리고 SpaceX의 Cursor 인수와 같은 주요 산업 뉴스를 포함합니다. AI 하드웨어 발전(AMD 라이젠 헤일로) 및 AI의 다양한 응용 사례(게임, 로봇)도 소개되며, 전반적으로 빠르게 변화하는 AI 생태계의 주요 이슈들을 조망합니다. 트랜스크립트 부재로 인해 모든 내용은 메타데이터 추론에 기반합니다.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Structure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영상 구성과 논리 흐름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 오픈웨이트 공개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구글의 인재 유출 근황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GPT-5.6 및 GPT-5.6 Pro 최신 소문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Codex Record &amp; Replay 공개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Mythos 논란에 휩싸인 SK Telecom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22C55E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미드저니 근황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Key Ideas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정보게시물로 전환할 핵심 아이디어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**거대 언어 모델(LLM) 경쟁 심화:** GLM-5.2의 오픈웨이트 공개와 GPT-5.6 루머는 LLM 분야의 빠른 발전과 경쟁을 시사합니다.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안전 및 윤리 강조:** 구글과 OpenAI 모두 AI 안전 및 책임감 있는 배포에 대한 중요성을 강조하고 있습니다.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**개발자 도구 및 생산성 향상:** OpenAI Codex의 기능 확장은 개발 워크플로우 자동화 및 효율성 증대에 기여합니다.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하드웨어 및 인프라 발전:** AMD의 새로운 AI 하드웨어와 구글의 스마트폰 서버 활용 아이디어는 AI 인프라의 진화를 보여줍니다.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**AI의 광범위한 산업 적용:** 게임(WoW, 배틀그라운드), 로봇공학, 문학 등 다양한 분야에서 AI의 활용이 확대되고 있습니다.</a:t>
            </a:r>
            <a:endParaRPr lang="en-US" sz="1050" dirty="0"/>
          </a:p>
        </p:txBody>
      </p:sp>
      <p:sp>
        <p:nvSpPr>
          <p:cNvPr id="19" name="Shape 17"/>
          <p:cNvSpPr/>
          <p:nvPr/>
        </p:nvSpPr>
        <p:spPr>
          <a:xfrm>
            <a:off x="685800" y="516636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20" name="Text 18"/>
          <p:cNvSpPr/>
          <p:nvPr/>
        </p:nvSpPr>
        <p:spPr>
          <a:xfrm>
            <a:off x="850392" y="531266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F59E0B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06</a:t>
            </a:r>
            <a:endParaRPr lang="en-US" sz="900" dirty="0"/>
          </a:p>
        </p:txBody>
      </p:sp>
      <p:sp>
        <p:nvSpPr>
          <p:cNvPr id="21" name="Text 19"/>
          <p:cNvSpPr/>
          <p:nvPr/>
        </p:nvSpPr>
        <p:spPr>
          <a:xfrm>
            <a:off x="850392" y="562356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관련 기업 인수 및 투자 활발:** SpaceX의 Cursor 인수와 Anthropic의 서울 사무소 개소는 AI 시장의 활발한 투자와 확장을 나타냅니다.</a:t>
            </a:r>
            <a:endParaRPr lang="en-US" sz="1050" dirty="0"/>
          </a:p>
        </p:txBody>
      </p:sp>
      <p:sp>
        <p:nvSpPr>
          <p:cNvPr id="22" name="Text 20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Application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DreamLabs 내부 적용 관점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**최신 LLM 기술 동향 모니터링:** GLM-5.2 및 GPT-5.6과 같은 최신 모델의 성능 및 활용 가능성을 지속적으로 평가하여 DreamLabs 프로젝트에 적용 가능성을 탐색합니다.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개발 도구 활용성 검토:** OpenAI Codex의 Record &amp; Replay와 같은 개발자 생산성 도구를 분석하여 DreamLabs의 개발 워크플로우 효율화 방안을 모색합니다.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안전 및 윤리 가이드라인 강화:** 구글 및 OpenAI의 AI 안전 연구 및 배포 시뮬레이션 사례를 참고하여 DreamLabs의 AI 개발 및 운영 정책에 반영합니다.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하드웨어 인프라 전략 수립:** AMD Ryzen Halo와 같은 새로운 AI 하드웨어 동향을 주시하며 DreamLabs의 컴퓨팅 자원 확충 및 최적화 전략에 반영합니다.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A78BF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**AI 기반 콘텐츠 및 서비스 아이디어 발굴:** 미드저니, AI 문학상, AI 게임 봇 등 AI의 창작 및 엔터테인먼트 분야 적용 사례를 분석하여 DreamLabs의 신규 서비스 아이디어를 발굴합니다.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Verification Required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모델 추론/metadata 한계/원본 확인 필요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234440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38074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01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91640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GLM-5.2 오픈웨이트 공개의 구체적인 내용 및 성능: 공식 발표 자료를 통해 기술적 세부사항 및 라이선스 조건 확인 필요.</a:t>
            </a:r>
            <a:endParaRPr lang="en-US" sz="1050" dirty="0"/>
          </a:p>
        </p:txBody>
      </p:sp>
      <p:sp>
        <p:nvSpPr>
          <p:cNvPr id="7" name="Shape 5"/>
          <p:cNvSpPr/>
          <p:nvPr/>
        </p:nvSpPr>
        <p:spPr>
          <a:xfrm>
            <a:off x="685800" y="2020824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8" name="Text 6"/>
          <p:cNvSpPr/>
          <p:nvPr/>
        </p:nvSpPr>
        <p:spPr>
          <a:xfrm>
            <a:off x="850392" y="2167128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02</a:t>
            </a:r>
            <a:endParaRPr lang="en-US" sz="900" dirty="0"/>
          </a:p>
        </p:txBody>
      </p:sp>
      <p:sp>
        <p:nvSpPr>
          <p:cNvPr id="9" name="Text 7"/>
          <p:cNvSpPr/>
          <p:nvPr/>
        </p:nvSpPr>
        <p:spPr>
          <a:xfrm>
            <a:off x="850392" y="2478024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GPT-5.6 및 GPT-5.6 Pro 관련 루머의 신뢰성: OpenAI의 공식 발표 또는 신뢰할 수 있는 언론 보도를 통한 사실 확인.</a:t>
            </a:r>
            <a:endParaRPr lang="en-US" sz="1050" dirty="0"/>
          </a:p>
        </p:txBody>
      </p:sp>
      <p:sp>
        <p:nvSpPr>
          <p:cNvPr id="10" name="Shape 8"/>
          <p:cNvSpPr/>
          <p:nvPr/>
        </p:nvSpPr>
        <p:spPr>
          <a:xfrm>
            <a:off x="685800" y="2807208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1" name="Text 9"/>
          <p:cNvSpPr/>
          <p:nvPr/>
        </p:nvSpPr>
        <p:spPr>
          <a:xfrm>
            <a:off x="850392" y="2953512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03</a:t>
            </a:r>
            <a:endParaRPr lang="en-US" sz="900" dirty="0"/>
          </a:p>
        </p:txBody>
      </p:sp>
      <p:sp>
        <p:nvSpPr>
          <p:cNvPr id="12" name="Text 10"/>
          <p:cNvSpPr/>
          <p:nvPr/>
        </p:nvSpPr>
        <p:spPr>
          <a:xfrm>
            <a:off x="850392" y="3264408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Mythos의 NSA 해킹 침투 의혹 및 SK Telecom 연루의 진위: 관련 조사 결과 또는 공식 입장을 통한 사실 관계 확인.</a:t>
            </a:r>
            <a:endParaRPr lang="en-US" sz="1050" dirty="0"/>
          </a:p>
        </p:txBody>
      </p:sp>
      <p:sp>
        <p:nvSpPr>
          <p:cNvPr id="13" name="Shape 11"/>
          <p:cNvSpPr/>
          <p:nvPr/>
        </p:nvSpPr>
        <p:spPr>
          <a:xfrm>
            <a:off x="685800" y="3593592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4" name="Text 12"/>
          <p:cNvSpPr/>
          <p:nvPr/>
        </p:nvSpPr>
        <p:spPr>
          <a:xfrm>
            <a:off x="850392" y="3739896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04</a:t>
            </a:r>
            <a:endParaRPr lang="en-US" sz="900" dirty="0"/>
          </a:p>
        </p:txBody>
      </p:sp>
      <p:sp>
        <p:nvSpPr>
          <p:cNvPr id="15" name="Text 13"/>
          <p:cNvSpPr/>
          <p:nvPr/>
        </p:nvSpPr>
        <p:spPr>
          <a:xfrm>
            <a:off x="850392" y="4050792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SpaceX의 Cursor 90조원 인수 금액의 정확성: 공식 인수 발표 자료 또는 금융 보고서를 통한 금액 및 조건 확인.</a:t>
            </a:r>
            <a:endParaRPr lang="en-US" sz="1050" dirty="0"/>
          </a:p>
        </p:txBody>
      </p:sp>
      <p:sp>
        <p:nvSpPr>
          <p:cNvPr id="16" name="Shape 14"/>
          <p:cNvSpPr/>
          <p:nvPr/>
        </p:nvSpPr>
        <p:spPr>
          <a:xfrm>
            <a:off x="685800" y="4379976"/>
            <a:ext cx="10789920" cy="621792"/>
          </a:xfrm>
          <a:prstGeom prst="roundRect">
            <a:avLst>
              <a:gd name="adj" fmla="val 17647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17" name="Text 15"/>
          <p:cNvSpPr/>
          <p:nvPr/>
        </p:nvSpPr>
        <p:spPr>
          <a:xfrm>
            <a:off x="850392" y="4526280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EF4444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05</a:t>
            </a:r>
            <a:endParaRPr lang="en-US" sz="900" dirty="0"/>
          </a:p>
        </p:txBody>
      </p:sp>
      <p:sp>
        <p:nvSpPr>
          <p:cNvPr id="18" name="Text 16"/>
          <p:cNvSpPr/>
          <p:nvPr/>
        </p:nvSpPr>
        <p:spPr>
          <a:xfrm>
            <a:off x="850392" y="4837176"/>
            <a:ext cx="10460736" cy="36576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AI 글의 문학상 수상 논란의 전말: 해당 문학상 주최 측의 공식 입장 및 심사 과정에 대한 상세 정보 확인.</a:t>
            </a:r>
            <a:endParaRPr lang="en-US" sz="1050" dirty="0"/>
          </a:p>
        </p:txBody>
      </p:sp>
      <p:sp>
        <p:nvSpPr>
          <p:cNvPr id="19" name="Text 17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B122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502920" y="320040"/>
            <a:ext cx="10972800" cy="411480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/>
          <a:lstStyle/>
          <a:p>
            <a:pPr indent="0" marL="0">
              <a:buNone/>
            </a:pPr>
            <a:r>
              <a:rPr lang="en-US" sz="2300" b="1" dirty="0">
                <a:solidFill>
                  <a:srgbClr val="F8FAFC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&amp; Download Metadata</a:t>
            </a:r>
            <a:endParaRPr lang="en-US" sz="2300" dirty="0"/>
          </a:p>
        </p:txBody>
      </p:sp>
      <p:sp>
        <p:nvSpPr>
          <p:cNvPr id="3" name="Text 1"/>
          <p:cNvSpPr/>
          <p:nvPr/>
        </p:nvSpPr>
        <p:spPr>
          <a:xfrm>
            <a:off x="530352" y="758952"/>
            <a:ext cx="10515600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850" dirty="0">
                <a:solidFill>
                  <a:srgbClr val="CBD5E1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게시물과 문서 산출물 추적 정보</a:t>
            </a:r>
            <a:endParaRPr lang="en-US" sz="850" dirty="0"/>
          </a:p>
        </p:txBody>
      </p:sp>
      <p:sp>
        <p:nvSpPr>
          <p:cNvPr id="4" name="Shape 2"/>
          <p:cNvSpPr/>
          <p:nvPr/>
        </p:nvSpPr>
        <p:spPr>
          <a:xfrm>
            <a:off x="685800" y="1143000"/>
            <a:ext cx="10789920" cy="4389120"/>
          </a:xfrm>
          <a:prstGeom prst="roundRect">
            <a:avLst>
              <a:gd name="adj" fmla="val 2500"/>
            </a:avLst>
          </a:prstGeom>
          <a:solidFill>
            <a:srgbClr val="F8FAFC">
              <a:alpha val="96000"/>
            </a:srgbClr>
          </a:solidFill>
          <a:ln w="12700">
            <a:solidFill>
              <a:srgbClr val="D7E0EA">
                <a:alpha val="80000"/>
              </a:srgbClr>
            </a:solidFill>
            <a:prstDash val="solid"/>
          </a:ln>
        </p:spPr>
      </p:sp>
      <p:sp>
        <p:nvSpPr>
          <p:cNvPr id="5" name="Text 3"/>
          <p:cNvSpPr/>
          <p:nvPr/>
        </p:nvSpPr>
        <p:spPr>
          <a:xfrm>
            <a:off x="850392" y="1289304"/>
            <a:ext cx="10460736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900" b="1" dirty="0">
                <a:solidFill>
                  <a:srgbClr val="38BDF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METADATA</a:t>
            </a:r>
            <a:endParaRPr lang="en-US" sz="900" dirty="0"/>
          </a:p>
        </p:txBody>
      </p:sp>
      <p:sp>
        <p:nvSpPr>
          <p:cNvPr id="6" name="Text 4"/>
          <p:cNvSpPr/>
          <p:nvPr/>
        </p:nvSpPr>
        <p:spPr>
          <a:xfrm>
            <a:off x="850392" y="1600200"/>
            <a:ext cx="10460736" cy="3803904"/>
          </a:xfrm>
          <a:prstGeom prst="rect">
            <a:avLst/>
          </a:prstGeom>
          <a:noFill/>
          <a:ln/>
        </p:spPr>
        <p:txBody>
          <a:bodyPr wrap="square" lIns="254" tIns="254" rIns="254" bIns="254" rtlCol="0" anchor="ctr">
            <a:normAutofit/>
          </a:bodyPr>
          <a:lstStyle/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Title: AI뉴스 - GLM-5.2 열풍, 구글 심각한 위기, GPT-5.6 소식, Codex Record &amp; Replay, Mythos 논란, 미드저니 근황 등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Channel: 조코딩 JoCoding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Video ID: bC9BaY18b0o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URL: https://www.youtube.com/watch?v=bC9BaY18b0o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Playlist ID: PLHwM6idVO2zyqi2IZeDAiP5QBqRXd2Zyh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Generated at: 2026-06-22T16:37:22Z</a:t>
            </a:r>
            <a:endParaRPr lang="en-US" sz="1050" dirty="0"/>
          </a:p>
          <a:p>
            <a:pPr indent="0" marL="0">
              <a:buNone/>
            </a:pPr>
            <a:r>
              <a:rPr lang="en-US" sz="1050" dirty="0">
                <a:solidFill>
                  <a:srgbClr val="0F172A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 basis: metadata_and_model_inference</a:t>
            </a:r>
            <a:endParaRPr lang="en-US" sz="1050" dirty="0"/>
          </a:p>
        </p:txBody>
      </p:sp>
      <p:sp>
        <p:nvSpPr>
          <p:cNvPr id="7" name="Text 5"/>
          <p:cNvSpPr/>
          <p:nvPr/>
        </p:nvSpPr>
        <p:spPr>
          <a:xfrm>
            <a:off x="411480" y="6446520"/>
            <a:ext cx="11338560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indent="0" marL="0">
              <a:buNone/>
            </a:pPr>
            <a:r>
              <a:rPr lang="en-US" sz="650" dirty="0">
                <a:solidFill>
                  <a:srgbClr val="94A3B8"/>
                </a:solidFill>
                <a:latin typeface="Noto Sans CJK KR" pitchFamily="34" charset="0"/>
                <a:ea typeface="Noto Sans CJK KR" pitchFamily="34" charset="-122"/>
                <a:cs typeface="Noto Sans CJK KR" pitchFamily="34" charset="-120"/>
              </a:rPr>
              <a:t>source: https://www.youtube.com/watch?v=bC9BaY18b0o | video_id: bC9BaY18b0o | generated: 2026-06-22T16:37:22Z</a:t>
            </a:r>
            <a:endParaRPr lang="en-US" sz="6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Noto Sans CJK KR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Noto Sans CJK KR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DreamLabs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AI뉴스 - GLM-5.2 열풍, 구글 심각한 위기, GPT-5.6 소식, Codex Record &amp; Replay, Mythos 논란, 미드저니 근황 등</dc:title>
  <dc:subject>YouTube information summary</dc:subject>
  <dc:creator>DreamLabs Collector</dc:creator>
  <cp:lastModifiedBy>DreamLabs Collector</cp:lastModifiedBy>
  <cp:revision>1</cp:revision>
  <dcterms:created xsi:type="dcterms:W3CDTF">2026-06-22T16:37:22Z</dcterms:created>
  <dcterms:modified xsi:type="dcterms:W3CDTF">2026-06-22T16:37:22Z</dcterms:modified>
</cp:coreProperties>
</file>