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F"/>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8111F"/>
          </a:solidFill>
          <a:ln w="12700">
            <a:solidFill>
              <a:srgbClr val="08111F"/>
            </a:solidFill>
            <a:prstDash val="solid"/>
          </a:ln>
        </p:spPr>
      </p:sp>
      <p:sp>
        <p:nvSpPr>
          <p:cNvPr id="3" name="Shape 1"/>
          <p:cNvSpPr/>
          <p:nvPr/>
        </p:nvSpPr>
        <p:spPr>
          <a:xfrm>
            <a:off x="-914400" y="-914400"/>
            <a:ext cx="4754880" cy="4754880"/>
          </a:xfrm>
          <a:prstGeom prst="arc">
            <a:avLst/>
          </a:prstGeom>
          <a:solidFill>
            <a:srgbClr val="0EA5E9">
              <a:alpha val="28000"/>
            </a:srgbClr>
          </a:solidFill>
          <a:ln w="12700">
            <a:solidFill>
              <a:srgbClr val="0EA5E9">
                <a:alpha val="0"/>
              </a:srgbClr>
            </a:solidFill>
            <a:prstDash val="solid"/>
          </a:ln>
        </p:spPr>
      </p:sp>
      <p:sp>
        <p:nvSpPr>
          <p:cNvPr id="4" name="Text 2"/>
          <p:cNvSpPr/>
          <p:nvPr/>
        </p:nvSpPr>
        <p:spPr>
          <a:xfrm>
            <a:off x="594360" y="502920"/>
            <a:ext cx="4937760" cy="274320"/>
          </a:xfrm>
          <a:prstGeom prst="rect">
            <a:avLst/>
          </a:prstGeom>
          <a:noFill/>
          <a:ln/>
        </p:spPr>
        <p:txBody>
          <a:bodyPr wrap="square" lIns="0" tIns="0" rIns="0" bIns="0" rtlCol="0" anchor="ctr"/>
          <a:lstStyle/>
          <a:p>
            <a:pPr indent="0" marL="0">
              <a:buNone/>
            </a:pPr>
            <a:r>
              <a:rPr lang="en-US" sz="1000" b="1" dirty="0">
                <a:solidFill>
                  <a:srgbClr val="38BDF8"/>
                </a:solidFill>
                <a:latin typeface="Noto Sans CJK KR" pitchFamily="34" charset="0"/>
                <a:ea typeface="Noto Sans CJK KR" pitchFamily="34" charset="-122"/>
                <a:cs typeface="Noto Sans CJK KR" pitchFamily="34" charset="-120"/>
              </a:rPr>
              <a:t>DREAMLABS COLLECTOR</a:t>
            </a:r>
            <a:endParaRPr lang="en-US" sz="1000" dirty="0"/>
          </a:p>
        </p:txBody>
      </p:sp>
      <p:sp>
        <p:nvSpPr>
          <p:cNvPr id="5" name="Text 3"/>
          <p:cNvSpPr/>
          <p:nvPr/>
        </p:nvSpPr>
        <p:spPr>
          <a:xfrm>
            <a:off x="594360" y="1005840"/>
            <a:ext cx="6492240" cy="1554480"/>
          </a:xfrm>
          <a:prstGeom prst="rect">
            <a:avLst/>
          </a:prstGeom>
          <a:noFill/>
          <a:ln/>
        </p:spPr>
        <p:txBody>
          <a:bodyPr wrap="square" lIns="254" tIns="254" rIns="254" bIns="254" rtlCol="0" anchor="ctr">
            <a:normAutofit/>
          </a:bodyPr>
          <a:lstStyle/>
          <a:p>
            <a:pPr indent="0" marL="0">
              <a:buNone/>
            </a:pPr>
            <a:r>
              <a:rPr lang="en-US" sz="2800" b="1" dirty="0">
                <a:solidFill>
                  <a:srgbClr val="F8FAFC"/>
                </a:solidFill>
                <a:latin typeface="Noto Sans CJK KR" pitchFamily="34" charset="0"/>
                <a:ea typeface="Noto Sans CJK KR" pitchFamily="34" charset="-122"/>
                <a:cs typeface="Noto Sans CJK KR" pitchFamily="34" charset="-120"/>
              </a:rPr>
              <a:t>카파시는 옳았다 — AI 조언의 90%가 6개월 안에 사라지는 진짜 이유</a:t>
            </a:r>
            <a:endParaRPr lang="en-US" sz="2800" dirty="0"/>
          </a:p>
        </p:txBody>
      </p:sp>
      <p:sp>
        <p:nvSpPr>
          <p:cNvPr id="6" name="Text 4"/>
          <p:cNvSpPr/>
          <p:nvPr/>
        </p:nvSpPr>
        <p:spPr>
          <a:xfrm>
            <a:off x="621792" y="2743200"/>
            <a:ext cx="6217920" cy="1417320"/>
          </a:xfrm>
          <a:prstGeom prst="rect">
            <a:avLst/>
          </a:prstGeom>
          <a:noFill/>
          <a:ln/>
        </p:spPr>
        <p:txBody>
          <a:bodyPr wrap="square" lIns="254" tIns="254" rIns="254" bIns="254" rtlCol="0" anchor="ctr">
            <a:normAutofit/>
          </a:bodyPr>
          <a:lstStyle/>
          <a:p>
            <a:pPr indent="0" marL="0">
              <a:buNone/>
            </a:pPr>
            <a:r>
              <a:rPr lang="en-US" sz="1300" dirty="0">
                <a:solidFill>
                  <a:srgbClr val="DDE7F3"/>
                </a:solidFill>
                <a:latin typeface="Noto Sans CJK KR" pitchFamily="34" charset="0"/>
                <a:ea typeface="Noto Sans CJK KR" pitchFamily="34" charset="-122"/>
                <a:cs typeface="Noto Sans CJK KR" pitchFamily="34" charset="-120"/>
              </a:rPr>
              <a:t>본 영상은 안드레이 카파시의 'Software is changing again' 강연을 기반으로 AI 시대에 빠르게 변화하는 기술 환경 속에서 무엇이 오래 남고 무엇이 사라지는지를 분석합니다. 소프트웨어의 진화 과정을 1.0에서 3.0까지 설명하며, 프롬프트가 프로그램이 되는 시대의 도래를 조명합니다. IT 산업의 본질적인 빠른 변화 속도를 인지하고, 사라지는 90%의 정보(프롬프트, 확장 프로그램, UI, 모델 순위 등) 대신 오래 남는 10%의 핵심 역량(컨텍스트 엔지니어링, 도구 설계, 오케스트레이터, 평가 규율, 프로토콜 레이어, 하네스 마인드셋)을 쌓는 것이 중요함을 강조합니다. 궁극적으로는 도구를 외우는 것이 아니라 자신의 작업 방식에 흡수하고 작은 실행력을 키우는 것이 AI 시대의 경쟁력임을 역설합니다.</a:t>
            </a:r>
            <a:endParaRPr lang="en-US" sz="1300" dirty="0"/>
          </a:p>
        </p:txBody>
      </p:sp>
      <p:sp>
        <p:nvSpPr>
          <p:cNvPr id="7" name="Shape 5"/>
          <p:cNvSpPr/>
          <p:nvPr/>
        </p:nvSpPr>
        <p:spPr>
          <a:xfrm>
            <a:off x="658368"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8" name="Text 6"/>
          <p:cNvSpPr/>
          <p:nvPr/>
        </p:nvSpPr>
        <p:spPr>
          <a:xfrm>
            <a:off x="822960"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CHANNEL</a:t>
            </a:r>
            <a:endParaRPr lang="en-US" sz="900" dirty="0"/>
          </a:p>
        </p:txBody>
      </p:sp>
      <p:sp>
        <p:nvSpPr>
          <p:cNvPr id="9" name="Text 7"/>
          <p:cNvSpPr/>
          <p:nvPr/>
        </p:nvSpPr>
        <p:spPr>
          <a:xfrm>
            <a:off x="822960"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바이브랩스</a:t>
            </a:r>
            <a:endParaRPr lang="en-US" sz="1050" dirty="0"/>
          </a:p>
        </p:txBody>
      </p:sp>
      <p:sp>
        <p:nvSpPr>
          <p:cNvPr id="10" name="Shape 8"/>
          <p:cNvSpPr/>
          <p:nvPr/>
        </p:nvSpPr>
        <p:spPr>
          <a:xfrm>
            <a:off x="3611880"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11" name="Text 9"/>
          <p:cNvSpPr/>
          <p:nvPr/>
        </p:nvSpPr>
        <p:spPr>
          <a:xfrm>
            <a:off x="3776472"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VIDEO ID</a:t>
            </a:r>
            <a:endParaRPr lang="en-US" sz="900" dirty="0"/>
          </a:p>
        </p:txBody>
      </p:sp>
      <p:sp>
        <p:nvSpPr>
          <p:cNvPr id="12" name="Text 10"/>
          <p:cNvSpPr/>
          <p:nvPr/>
        </p:nvSpPr>
        <p:spPr>
          <a:xfrm>
            <a:off x="3776472"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p6grDkJuI_M</a:t>
            </a:r>
            <a:endParaRPr lang="en-US" sz="1050" dirty="0"/>
          </a:p>
        </p:txBody>
      </p:sp>
      <p:pic>
        <p:nvPicPr>
          <p:cNvPr id="13" name="Image 0" descr="assets/generated/videos/p6grDkJuI_M/thumbnail.jpg">    </p:cNvPr>
          <p:cNvPicPr>
            <a:picLocks noChangeAspect="1"/>
          </p:cNvPicPr>
          <p:nvPr/>
        </p:nvPicPr>
        <p:blipFill>
          <a:blip r:embed="rId1"/>
          <a:stretch>
            <a:fillRect/>
          </a:stretch>
        </p:blipFill>
        <p:spPr>
          <a:xfrm>
            <a:off x="7315200" y="914400"/>
            <a:ext cx="4251960" cy="3200400"/>
          </a:xfrm>
          <a:prstGeom prst="rect">
            <a:avLst/>
          </a:prstGeom>
        </p:spPr>
      </p:pic>
      <p:sp>
        <p:nvSpPr>
          <p:cNvPr id="14"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https://www.youtube.com/watch?v=p6grDkJuI_M | video_id: p6grDkJuI_M | generated: 2026-06-05T16:07:12Z</a:t>
            </a:r>
            <a:endParaRPr lang="en-US" sz="6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Executive Summary</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시청 전 빠른 정보 습득을 위한 요약</a:t>
            </a:r>
            <a:endParaRPr lang="en-US" sz="850" dirty="0"/>
          </a:p>
        </p:txBody>
      </p:sp>
      <p:sp>
        <p:nvSpPr>
          <p:cNvPr id="4" name="Shape 2"/>
          <p:cNvSpPr/>
          <p:nvPr/>
        </p:nvSpPr>
        <p:spPr>
          <a:xfrm>
            <a:off x="685800" y="1234440"/>
            <a:ext cx="10789920" cy="4343400"/>
          </a:xfrm>
          <a:prstGeom prst="roundRect">
            <a:avLst>
              <a:gd name="adj" fmla="val 2526"/>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SUMMARY</a:t>
            </a:r>
            <a:endParaRPr lang="en-US" sz="900" dirty="0"/>
          </a:p>
        </p:txBody>
      </p:sp>
      <p:sp>
        <p:nvSpPr>
          <p:cNvPr id="6" name="Text 4"/>
          <p:cNvSpPr/>
          <p:nvPr/>
        </p:nvSpPr>
        <p:spPr>
          <a:xfrm>
            <a:off x="850392" y="1691640"/>
            <a:ext cx="10460736" cy="37581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본 영상은 안드레이 카파시의 'Software is changing again' 강연을 기반으로 AI 시대에 빠르게 변화하는 기술 환경 속에서 무엇이 오래 남고 무엇이 사라지는지를 분석합니다. 소프트웨어의 진화 과정을 1.0에서 3.0까지 설명하며, 프롬프트가 프로그램이 되는 시대의 도래를 조명합니다. IT 산업의 본질적인 빠른 변화 속도를 인지하고, 사라지는 90%의 정보(프롬프트, 확장 프로그램, UI, 모델 순위 등) 대신 오래 남는 10%의 핵심 역량(컨텍스트 엔지니어링, 도구 설계, 오케스트레이터, 평가 규율, 프로토콜 레이어, 하네스 마인드셋)을 쌓는 것이 중요함을 강조합니다. 궁극적으로는 도구를 외우는 것이 아니라 자신의 작업 방식에 흡수하고 작은 실행력을 키우는 것이 AI 시대의 경쟁력임을 역설합니다.</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https://www.youtube.com/watch?v=p6grDkJuI_M | video_id: p6grDkJuI_M | generated: 2026-06-05T16:07:12Z</a:t>
            </a:r>
            <a:endParaRPr lang="en-US" sz="6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Video Structure</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구성과 논리 흐름</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카파시의 도발적인 주장 소개 및 영상의 목적 제시</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안드레이 카파시 강연 'Software is changing again' 소개</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소프트웨어 발전 단계 (1.0 → 2.0 → 3.0) 설명</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프롬프트 엔지니어링의 중요성 및 IT 산업의 빠른 변화 속도 강조</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사라지는 것과 오래 남는 것의 구분 및 오래 남는 핵심 역량 6가지 소개</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시대에 필요한 실질적인 변화와 실행력의 중요성 역설</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https://www.youtube.com/watch?v=p6grDkJuI_M | video_id: p6grDkJuI_M | generated: 2026-06-05T16:07:12Z</a:t>
            </a:r>
            <a:endParaRPr lang="en-US" sz="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Key Ideas</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정보게시물로 전환할 핵심 아이디어</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소프트웨어 3.0: 자연어가 프로그램이 되는 시대</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프롬프트는 이제 프로그램이다</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IT는 원래 빨리 늙는 세계였다</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사라지는 90%와 오래 남는 10%의 구분</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오래 남는 6가지 핵심 역량 (컨텍스트 엔지니어링, 도구 설계, 오케스트레이터, 평가 규율, 프로토콜 레이어, 하네스 마인드셋)</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저장보다 작은 실행의 중요성</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https://www.youtube.com/watch?v=p6grDkJuI_M | video_id: p6grDkJuI_M | generated: 2026-06-05T16:07:12Z</a:t>
            </a:r>
            <a:endParaRPr lang="en-US" sz="6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DreamLabs Application</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DreamLabs 내부 적용 관점</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기반 코드 생성 및 자동화 도구 개발 시, 단기 유행하는 프롬프트나 UI보다는 핵심 로직과 확장성을 고려한 설계에 집중</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내부 개발자들의 AI 활용 역량 강화를 위해 최신 모델 순위 경쟁보다는, 실제 문제 해결을 위한 에이전트 설계 및 실행 경험을 쌓는 교육 프로그램 개발</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기술 트렌드 분석 시, 단기적 성과에 집중하기보다 장기적으로 지속 가능한 핵심 기술 및 원리 파악에 우선순위 부여</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새로운 AI 도구 도입 검토 시, 사용 편의성(UI)보다는 기존 워크플로우와의 통합 용이성 및 핵심 기능의 지속 가능성 평가</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프로젝트의 성공 지표 설정 시, 단기적인 모델 성능 향상보다는 실제 업무 효율성 증대 및 문제 해결 능력 향상에 초점</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https://www.youtube.com/watch?v=p6grDkJuI_M | video_id: p6grDkJuI_M | generated: 2026-06-05T16:07:12Z</a:t>
            </a:r>
            <a:endParaRPr lang="en-US" sz="6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Verification Required</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모델 추론/metadata 한계/원본 확인 필요</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안드레이 카파시의 'Software is changing again' 강연 원본 내용 및 핵심 주장 상세 확인 필요</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영상에서 제시된 '오래 남는 6가지' 핵심 역량에 대한 구체적인 정의 및 예시 추가 확인 필요</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조언의 90%가 6개월 안에 사라진다는 주장의 근거 및 통계 자료 확인 필요</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소프트웨어 1.0, 2.0, 3.0의 정의 및 각 단계별 특징에 대한 상세 설명 추가 확인 필요</a:t>
            </a:r>
            <a:endParaRPr lang="en-US" sz="1050" dirty="0"/>
          </a:p>
        </p:txBody>
      </p:sp>
      <p:sp>
        <p:nvSpPr>
          <p:cNvPr id="16" name="Text 14"/>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https://www.youtube.com/watch?v=p6grDkJuI_M | video_id: p6grDkJuI_M | generated: 2026-06-05T16:07:12Z</a:t>
            </a:r>
            <a:endParaRPr lang="en-US" sz="6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Source &amp; Download Metadata</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게시물과 문서 산출물 추적 정보</a:t>
            </a:r>
            <a:endParaRPr lang="en-US" sz="850" dirty="0"/>
          </a:p>
        </p:txBody>
      </p:sp>
      <p:sp>
        <p:nvSpPr>
          <p:cNvPr id="4" name="Shape 2"/>
          <p:cNvSpPr/>
          <p:nvPr/>
        </p:nvSpPr>
        <p:spPr>
          <a:xfrm>
            <a:off x="685800" y="1143000"/>
            <a:ext cx="10789920" cy="4389120"/>
          </a:xfrm>
          <a:prstGeom prst="roundRect">
            <a:avLst>
              <a:gd name="adj" fmla="val 2500"/>
            </a:avLst>
          </a:prstGeom>
          <a:solidFill>
            <a:srgbClr val="F8FAFC">
              <a:alpha val="96000"/>
            </a:srgbClr>
          </a:solidFill>
          <a:ln w="12700">
            <a:solidFill>
              <a:srgbClr val="D7E0EA">
                <a:alpha val="80000"/>
              </a:srgbClr>
            </a:solidFill>
            <a:prstDash val="solid"/>
          </a:ln>
        </p:spPr>
      </p:sp>
      <p:sp>
        <p:nvSpPr>
          <p:cNvPr id="5" name="Text 3"/>
          <p:cNvSpPr/>
          <p:nvPr/>
        </p:nvSpPr>
        <p:spPr>
          <a:xfrm>
            <a:off x="850392" y="128930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METADATA</a:t>
            </a:r>
            <a:endParaRPr lang="en-US" sz="900" dirty="0"/>
          </a:p>
        </p:txBody>
      </p:sp>
      <p:sp>
        <p:nvSpPr>
          <p:cNvPr id="6" name="Text 4"/>
          <p:cNvSpPr/>
          <p:nvPr/>
        </p:nvSpPr>
        <p:spPr>
          <a:xfrm>
            <a:off x="850392" y="1600200"/>
            <a:ext cx="10460736" cy="380390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Title: 카파시는 옳았다 — AI 조언의 90%가 6개월 안에 사라지는 진짜 이유</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Channel: 바이브랩스</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Video ID: p6grDkJuI_M</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URL: https://www.youtube.com/watch?v=p6grDkJuI_M</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Playlist ID: PLHwM6idVO2zyqi2IZeDAiP5QBqRXd2Zyh</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Generated at: 2026-06-05T16:07:12Z</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basis: metadata_and_model_inference</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https://www.youtube.com/watch?v=p6grDkJuI_M | video_id: p6grDkJuI_M | generated: 2026-06-05T16:07:12Z</a:t>
            </a:r>
            <a:endParaRPr lang="en-US" sz="6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Noto Sans CJK KR"/>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Noto Sans CJK KR"/>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DreamLabs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카파시는 옳았다 — AI 조언의 90%가 6개월 안에 사라지는 진짜 이유</dc:title>
  <dc:subject>YouTube information summary</dc:subject>
  <dc:creator>DreamLabs Collector</dc:creator>
  <cp:lastModifiedBy>DreamLabs Collector</cp:lastModifiedBy>
  <cp:revision>1</cp:revision>
  <dcterms:created xsi:type="dcterms:W3CDTF">2026-06-05T16:07:12Z</dcterms:created>
  <dcterms:modified xsi:type="dcterms:W3CDTF">2026-06-05T16:07:12Z</dcterms:modified>
</cp:coreProperties>
</file>