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jp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F"/>
        </a:solidFill>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8111F"/>
          </a:solidFill>
          <a:ln w="12700">
            <a:solidFill>
              <a:srgbClr val="08111F"/>
            </a:solidFill>
            <a:prstDash val="solid"/>
          </a:ln>
        </p:spPr>
      </p:sp>
      <p:sp>
        <p:nvSpPr>
          <p:cNvPr id="3" name="Shape 1"/>
          <p:cNvSpPr/>
          <p:nvPr/>
        </p:nvSpPr>
        <p:spPr>
          <a:xfrm>
            <a:off x="-914400" y="-914400"/>
            <a:ext cx="4754880" cy="4754880"/>
          </a:xfrm>
          <a:prstGeom prst="arc">
            <a:avLst/>
          </a:prstGeom>
          <a:solidFill>
            <a:srgbClr val="0EA5E9">
              <a:alpha val="28000"/>
            </a:srgbClr>
          </a:solidFill>
          <a:ln w="12700">
            <a:solidFill>
              <a:srgbClr val="0EA5E9">
                <a:alpha val="0"/>
              </a:srgbClr>
            </a:solidFill>
            <a:prstDash val="solid"/>
          </a:ln>
        </p:spPr>
      </p:sp>
      <p:sp>
        <p:nvSpPr>
          <p:cNvPr id="4" name="Text 2"/>
          <p:cNvSpPr/>
          <p:nvPr/>
        </p:nvSpPr>
        <p:spPr>
          <a:xfrm>
            <a:off x="594360" y="502920"/>
            <a:ext cx="4937760" cy="274320"/>
          </a:xfrm>
          <a:prstGeom prst="rect">
            <a:avLst/>
          </a:prstGeom>
          <a:noFill/>
          <a:ln/>
        </p:spPr>
        <p:txBody>
          <a:bodyPr wrap="square" lIns="0" tIns="0" rIns="0" bIns="0" rtlCol="0" anchor="ctr"/>
          <a:lstStyle/>
          <a:p>
            <a:pPr indent="0" marL="0">
              <a:buNone/>
            </a:pPr>
            <a:r>
              <a:rPr lang="en-US" sz="1000" b="1" dirty="0">
                <a:solidFill>
                  <a:srgbClr val="38BDF8"/>
                </a:solidFill>
                <a:latin typeface="Noto Sans CJK KR" pitchFamily="34" charset="0"/>
                <a:ea typeface="Noto Sans CJK KR" pitchFamily="34" charset="-122"/>
                <a:cs typeface="Noto Sans CJK KR" pitchFamily="34" charset="-120"/>
              </a:rPr>
              <a:t>DREAMLABS COLLECTOR</a:t>
            </a:r>
            <a:endParaRPr lang="en-US" sz="1000" dirty="0"/>
          </a:p>
        </p:txBody>
      </p:sp>
      <p:sp>
        <p:nvSpPr>
          <p:cNvPr id="5" name="Text 3"/>
          <p:cNvSpPr/>
          <p:nvPr/>
        </p:nvSpPr>
        <p:spPr>
          <a:xfrm>
            <a:off x="594360" y="1005840"/>
            <a:ext cx="6492240" cy="1554480"/>
          </a:xfrm>
          <a:prstGeom prst="rect">
            <a:avLst/>
          </a:prstGeom>
          <a:noFill/>
          <a:ln/>
        </p:spPr>
        <p:txBody>
          <a:bodyPr wrap="square" lIns="254" tIns="254" rIns="254" bIns="254" rtlCol="0" anchor="ctr">
            <a:normAutofit/>
          </a:bodyPr>
          <a:lstStyle/>
          <a:p>
            <a:pPr indent="0" marL="0">
              <a:buNone/>
            </a:pPr>
            <a:r>
              <a:rPr lang="en-US" sz="2800" b="1" dirty="0">
                <a:solidFill>
                  <a:srgbClr val="F8FAFC"/>
                </a:solidFill>
                <a:latin typeface="Noto Sans CJK KR" pitchFamily="34" charset="0"/>
                <a:ea typeface="Noto Sans CJK KR" pitchFamily="34" charset="-122"/>
                <a:cs typeface="Noto Sans CJK KR" pitchFamily="34" charset="-120"/>
              </a:rPr>
              <a:t>로컬 AI 입문자를 위한 Ollama 총정리: 오프라인에서도 돌아가는 나만의 AI</a:t>
            </a:r>
            <a:endParaRPr lang="en-US" sz="2800" dirty="0"/>
          </a:p>
        </p:txBody>
      </p:sp>
      <p:sp>
        <p:nvSpPr>
          <p:cNvPr id="6" name="Text 4"/>
          <p:cNvSpPr/>
          <p:nvPr/>
        </p:nvSpPr>
        <p:spPr>
          <a:xfrm>
            <a:off x="621792" y="2743200"/>
            <a:ext cx="6217920" cy="1417320"/>
          </a:xfrm>
          <a:prstGeom prst="rect">
            <a:avLst/>
          </a:prstGeom>
          <a:noFill/>
          <a:ln/>
        </p:spPr>
        <p:txBody>
          <a:bodyPr wrap="square" lIns="254" tIns="254" rIns="254" bIns="254" rtlCol="0" anchor="ctr">
            <a:normAutofit/>
          </a:bodyPr>
          <a:lstStyle/>
          <a:p>
            <a:pPr indent="0" marL="0">
              <a:buNone/>
            </a:pPr>
            <a:r>
              <a:rPr lang="en-US" sz="1300" dirty="0">
                <a:solidFill>
                  <a:srgbClr val="DDE7F3"/>
                </a:solidFill>
                <a:latin typeface="Noto Sans CJK KR" pitchFamily="34" charset="0"/>
                <a:ea typeface="Noto Sans CJK KR" pitchFamily="34" charset="-122"/>
                <a:cs typeface="Noto Sans CJK KR" pitchFamily="34" charset="-120"/>
              </a:rPr>
              <a:t>본 영상은 로컬 AI 환경 구축을 위한 오픈소스 도구인 Ollama의 설치부터 활용까지 전 과정을 상세히 안내합니다. Ollama를 사용하면 인터넷 연결 없이도 개인 PC에서 다양한 AI 모델을 구동할 수 있으며, 저장 위치 변경, 커스텀 모델 등록, 웹 UI 연동 등 실질적인 활용법을 다룹니다. 특히 저장 공간 부족 문제 해결과 외부 모델 파일(GGUF) 활용 방안을 제시하여 로컬 AI 입문자에게 유용한 정보를 제공합니다. 하드웨어 사양 업그레이드 팁도 포함되어 있어 로컬 AI 성능 향상에 대한 인사이트를 얻을 수 있습니다.</a:t>
            </a:r>
            <a:endParaRPr lang="en-US" sz="1300" dirty="0"/>
          </a:p>
        </p:txBody>
      </p:sp>
      <p:sp>
        <p:nvSpPr>
          <p:cNvPr id="7" name="Shape 5"/>
          <p:cNvSpPr/>
          <p:nvPr/>
        </p:nvSpPr>
        <p:spPr>
          <a:xfrm>
            <a:off x="658368"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8" name="Text 6"/>
          <p:cNvSpPr/>
          <p:nvPr/>
        </p:nvSpPr>
        <p:spPr>
          <a:xfrm>
            <a:off x="822960"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CHANNEL</a:t>
            </a:r>
            <a:endParaRPr lang="en-US" sz="900" dirty="0"/>
          </a:p>
        </p:txBody>
      </p:sp>
      <p:sp>
        <p:nvSpPr>
          <p:cNvPr id="9" name="Text 7"/>
          <p:cNvSpPr/>
          <p:nvPr/>
        </p:nvSpPr>
        <p:spPr>
          <a:xfrm>
            <a:off x="822960"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지투지 - 지식에서 지혜로</a:t>
            </a:r>
            <a:endParaRPr lang="en-US" sz="1050" dirty="0"/>
          </a:p>
        </p:txBody>
      </p:sp>
      <p:sp>
        <p:nvSpPr>
          <p:cNvPr id="10" name="Shape 8"/>
          <p:cNvSpPr/>
          <p:nvPr/>
        </p:nvSpPr>
        <p:spPr>
          <a:xfrm>
            <a:off x="3611880"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11" name="Text 9"/>
          <p:cNvSpPr/>
          <p:nvPr/>
        </p:nvSpPr>
        <p:spPr>
          <a:xfrm>
            <a:off x="3776472"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VIDEO ID</a:t>
            </a:r>
            <a:endParaRPr lang="en-US" sz="900" dirty="0"/>
          </a:p>
        </p:txBody>
      </p:sp>
      <p:sp>
        <p:nvSpPr>
          <p:cNvPr id="12" name="Text 10"/>
          <p:cNvSpPr/>
          <p:nvPr/>
        </p:nvSpPr>
        <p:spPr>
          <a:xfrm>
            <a:off x="3776472"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pSyIU1lugXc</a:t>
            </a:r>
            <a:endParaRPr lang="en-US" sz="1050" dirty="0"/>
          </a:p>
        </p:txBody>
      </p:sp>
      <p:pic>
        <p:nvPicPr>
          <p:cNvPr id="13" name="Image 0" descr="assets/generated/videos/pSyIU1lugXc/thumbnail.jpg">    </p:cNvPr>
          <p:cNvPicPr>
            <a:picLocks noChangeAspect="1"/>
          </p:cNvPicPr>
          <p:nvPr/>
        </p:nvPicPr>
        <p:blipFill>
          <a:blip r:embed="rId1"/>
          <a:stretch>
            <a:fillRect/>
          </a:stretch>
        </p:blipFill>
        <p:spPr>
          <a:xfrm>
            <a:off x="7315200" y="914400"/>
            <a:ext cx="4251960" cy="3200400"/>
          </a:xfrm>
          <a:prstGeom prst="rect">
            <a:avLst/>
          </a:prstGeom>
        </p:spPr>
      </p:pic>
      <p:sp>
        <p:nvSpPr>
          <p:cNvPr id="14" name="Text 11"/>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https://www.youtube.com/watch?v=pSyIU1lugXc | video_id: pSyIU1lugXc | generated: 2026-06-13T15:45:54Z</a:t>
            </a:r>
            <a:endParaRPr lang="en-US" sz="6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Executive Summary</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시청 전 빠른 정보 습득을 위한 요약</a:t>
            </a:r>
            <a:endParaRPr lang="en-US" sz="850" dirty="0"/>
          </a:p>
        </p:txBody>
      </p:sp>
      <p:sp>
        <p:nvSpPr>
          <p:cNvPr id="4" name="Shape 2"/>
          <p:cNvSpPr/>
          <p:nvPr/>
        </p:nvSpPr>
        <p:spPr>
          <a:xfrm>
            <a:off x="685800" y="1234440"/>
            <a:ext cx="10789920" cy="4343400"/>
          </a:xfrm>
          <a:prstGeom prst="roundRect">
            <a:avLst>
              <a:gd name="adj" fmla="val 2526"/>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SUMMARY</a:t>
            </a:r>
            <a:endParaRPr lang="en-US" sz="900" dirty="0"/>
          </a:p>
        </p:txBody>
      </p:sp>
      <p:sp>
        <p:nvSpPr>
          <p:cNvPr id="6" name="Text 4"/>
          <p:cNvSpPr/>
          <p:nvPr/>
        </p:nvSpPr>
        <p:spPr>
          <a:xfrm>
            <a:off x="850392" y="1691640"/>
            <a:ext cx="10460736" cy="37581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본 영상은 로컬 AI 환경 구축을 위한 오픈소스 도구인 Ollama의 설치부터 활용까지 전 과정을 상세히 안내합니다. Ollama를 사용하면 인터넷 연결 없이도 개인 PC에서 다양한 AI 모델을 구동할 수 있으며, 저장 위치 변경, 커스텀 모델 등록, 웹 UI 연동 등 실질적인 활용법을 다룹니다. 특히 저장 공간 부족 문제 해결과 외부 모델 파일(GGUF) 활용 방안을 제시하여 로컬 AI 입문자에게 유용한 정보를 제공합니다. 하드웨어 사양 업그레이드 팁도 포함되어 있어 로컬 AI 성능 향상에 대한 인사이트를 얻을 수 있습니다.</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https://www.youtube.com/watch?v=pSyIU1lugXc | video_id: pSyIU1lugXc | generated: 2026-06-13T15:45:54Z</a:t>
            </a:r>
            <a:endParaRPr lang="en-US" sz="6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Video Structure</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구성과 논리 흐름</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로컬 AI와 Ollama 소개 (00:00)</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Ollama 설치 방법 (윈도우/맥) (00:56)</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모델 저장 위치 변경 방법 (02:35)</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모델 선택 및 다운로드/실행 (06:01)</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외부 GGUF 모델 파일 활용 (Modelfile 작성) (08:47)</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커스텀 모델 등록 및 오프라인 구동 테스트 (09:51)</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https://www.youtube.com/watch?v=pSyIU1lugXc | video_id: pSyIU1lugXc | generated: 2026-06-13T15:45:54Z</a:t>
            </a:r>
            <a:endParaRPr lang="en-US" sz="6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Key Ideas</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정보게시물로 전환할 핵심 아이디어</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로컬 AI 구축의 필요성 및 Ollama의 역할</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Ollama 설치 및 기본 설정 (운영체제별)</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모델 저장 경로 최적화 및 용량 관리</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모델 검색, 다운로드, 관리 명령어 활용</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커스텀 모델 생성 및 GGUF 파일 통합</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오프라인 환경에서의 AI 모델 구동 및 보안</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https://www.youtube.com/watch?v=pSyIU1lugXc | video_id: pSyIU1lugXc | generated: 2026-06-13T15:45:54Z</a:t>
            </a:r>
            <a:endParaRPr lang="en-US" sz="6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DreamLabs Application</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DreamLabs 내부 적용 관점</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개인 맞춤형 AI 챗봇 개발 환경 구축</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민감 데이터 처리 시 로컬 AI를 활용한 보안 강화</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오프라인 환경에서의 AI 기반 서비스 프로토타이핑 및 테스트</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개발자 생산성 향상을 위한 로컬 LLM 활용</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모델 성능 비교 및 최적화 연구를 위한 기반 마련</a:t>
            </a:r>
            <a:endParaRPr lang="en-US" sz="1050" dirty="0"/>
          </a:p>
        </p:txBody>
      </p:sp>
      <p:sp>
        <p:nvSpPr>
          <p:cNvPr id="19" name="Text 17"/>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https://www.youtube.com/watch?v=pSyIU1lugXc | video_id: pSyIU1lugXc | generated: 2026-06-13T15:45:54Z</a:t>
            </a:r>
            <a:endParaRPr lang="en-US" sz="6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Verification Required</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모델 추론/metadata 한계/원본 확인 필요</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영상에서 제시된 저장 위치 변경 방법의 정확성 및 최신 OS 호환성 검증</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Modelfile 작성 예시의 구체적인 내용 및 GGUF 모델 파일 호환성 테스트</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Open WebUI 연동 시 요구되는 Docker 버전 및 설정 상세 확인</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제시된 하드웨어 사양 업그레이드 팁의 실제 성능 향상 효과 검증</a:t>
            </a:r>
            <a:endParaRPr lang="en-US" sz="1050" dirty="0"/>
          </a:p>
        </p:txBody>
      </p:sp>
      <p:sp>
        <p:nvSpPr>
          <p:cNvPr id="16" name="Text 14"/>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https://www.youtube.com/watch?v=pSyIU1lugXc | video_id: pSyIU1lugXc | generated: 2026-06-13T15:45:54Z</a:t>
            </a:r>
            <a:endParaRPr lang="en-US" sz="6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Source &amp; Download Metadata</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게시물과 문서 산출물 추적 정보</a:t>
            </a:r>
            <a:endParaRPr lang="en-US" sz="850" dirty="0"/>
          </a:p>
        </p:txBody>
      </p:sp>
      <p:sp>
        <p:nvSpPr>
          <p:cNvPr id="4" name="Shape 2"/>
          <p:cNvSpPr/>
          <p:nvPr/>
        </p:nvSpPr>
        <p:spPr>
          <a:xfrm>
            <a:off x="685800" y="1143000"/>
            <a:ext cx="10789920" cy="4389120"/>
          </a:xfrm>
          <a:prstGeom prst="roundRect">
            <a:avLst>
              <a:gd name="adj" fmla="val 2500"/>
            </a:avLst>
          </a:prstGeom>
          <a:solidFill>
            <a:srgbClr val="F8FAFC">
              <a:alpha val="96000"/>
            </a:srgbClr>
          </a:solidFill>
          <a:ln w="12700">
            <a:solidFill>
              <a:srgbClr val="D7E0EA">
                <a:alpha val="80000"/>
              </a:srgbClr>
            </a:solidFill>
            <a:prstDash val="solid"/>
          </a:ln>
        </p:spPr>
      </p:sp>
      <p:sp>
        <p:nvSpPr>
          <p:cNvPr id="5" name="Text 3"/>
          <p:cNvSpPr/>
          <p:nvPr/>
        </p:nvSpPr>
        <p:spPr>
          <a:xfrm>
            <a:off x="850392" y="128930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METADATA</a:t>
            </a:r>
            <a:endParaRPr lang="en-US" sz="900" dirty="0"/>
          </a:p>
        </p:txBody>
      </p:sp>
      <p:sp>
        <p:nvSpPr>
          <p:cNvPr id="6" name="Text 4"/>
          <p:cNvSpPr/>
          <p:nvPr/>
        </p:nvSpPr>
        <p:spPr>
          <a:xfrm>
            <a:off x="850392" y="1600200"/>
            <a:ext cx="10460736" cy="380390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Title: 로컬 AI 입문자를 위한 Ollama 총정리: 오프라인에서도 돌아가는 나만의 AI</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Channel: 지투지 - 지식에서 지혜로</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Video ID: pSyIU1lugXc</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URL: https://www.youtube.com/watch?v=pSyIU1lugXc</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Playlist ID: PLHwM6idVO2zyqi2IZeDAiP5QBqRXd2Zyh</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Generated at: 2026-06-13T15:45:54Z</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basis: metadata_and_model_inference</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https://www.youtube.com/watch?v=pSyIU1lugXc | video_id: pSyIU1lugXc | generated: 2026-06-13T15:45:54Z</a:t>
            </a:r>
            <a:endParaRPr lang="en-US" sz="6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Noto Sans CJK KR"/>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Noto Sans CJK KR"/>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DreamLabs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로컬 AI 입문자를 위한 Ollama 총정리: 오프라인에서도 돌아가는 나만의 AI</dc:title>
  <dc:subject>YouTube information summary</dc:subject>
  <dc:creator>DreamLabs Collector</dc:creator>
  <cp:lastModifiedBy>DreamLabs Collector</cp:lastModifiedBy>
  <cp:revision>1</cp:revision>
  <dcterms:created xsi:type="dcterms:W3CDTF">2026-06-13T15:45:55Z</dcterms:created>
  <dcterms:modified xsi:type="dcterms:W3CDTF">2026-06-13T15:45:55Z</dcterms:modified>
</cp:coreProperties>
</file>