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jp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F"/>
        </a:solidFill>
      </p:bgPr>
    </p:bg>
    <p:spTree>
      <p:nvGrpSpPr>
        <p:cNvPr id="1" name=""/>
        <p:cNvGrpSpPr/>
        <p:nvPr/>
      </p:nvGrpSpPr>
      <p:grpSpPr>
        <a:xfrm>
          <a:off x="0" y="0"/>
          <a:ext cx="0" cy="0"/>
          <a:chOff x="0" y="0"/>
          <a:chExt cx="0" cy="0"/>
        </a:xfrm>
      </p:grpSpPr>
      <p:sp>
        <p:nvSpPr>
          <p:cNvPr id="2" name="Shape 0"/>
          <p:cNvSpPr/>
          <p:nvPr/>
        </p:nvSpPr>
        <p:spPr>
          <a:xfrm>
            <a:off x="0" y="0"/>
            <a:ext cx="12191695" cy="6858000"/>
          </a:xfrm>
          <a:prstGeom prst="rect">
            <a:avLst/>
          </a:prstGeom>
          <a:solidFill>
            <a:srgbClr val="08111F"/>
          </a:solidFill>
          <a:ln w="12700">
            <a:solidFill>
              <a:srgbClr val="08111F"/>
            </a:solidFill>
            <a:prstDash val="solid"/>
          </a:ln>
        </p:spPr>
      </p:sp>
      <p:sp>
        <p:nvSpPr>
          <p:cNvPr id="3" name="Shape 1"/>
          <p:cNvSpPr/>
          <p:nvPr/>
        </p:nvSpPr>
        <p:spPr>
          <a:xfrm>
            <a:off x="-914400" y="-914400"/>
            <a:ext cx="4754880" cy="4754880"/>
          </a:xfrm>
          <a:prstGeom prst="arc">
            <a:avLst/>
          </a:prstGeom>
          <a:solidFill>
            <a:srgbClr val="0EA5E9">
              <a:alpha val="28000"/>
            </a:srgbClr>
          </a:solidFill>
          <a:ln w="12700">
            <a:solidFill>
              <a:srgbClr val="0EA5E9">
                <a:alpha val="0"/>
              </a:srgbClr>
            </a:solidFill>
            <a:prstDash val="solid"/>
          </a:ln>
        </p:spPr>
      </p:sp>
      <p:sp>
        <p:nvSpPr>
          <p:cNvPr id="4" name="Text 2"/>
          <p:cNvSpPr/>
          <p:nvPr/>
        </p:nvSpPr>
        <p:spPr>
          <a:xfrm>
            <a:off x="594360" y="502920"/>
            <a:ext cx="4937760" cy="274320"/>
          </a:xfrm>
          <a:prstGeom prst="rect">
            <a:avLst/>
          </a:prstGeom>
          <a:noFill/>
          <a:ln/>
        </p:spPr>
        <p:txBody>
          <a:bodyPr wrap="square" lIns="0" tIns="0" rIns="0" bIns="0" rtlCol="0" anchor="ctr"/>
          <a:lstStyle/>
          <a:p>
            <a:pPr indent="0" marL="0">
              <a:buNone/>
            </a:pPr>
            <a:r>
              <a:rPr lang="en-US" sz="1000" b="1" dirty="0">
                <a:solidFill>
                  <a:srgbClr val="38BDF8"/>
                </a:solidFill>
                <a:latin typeface="Noto Sans CJK KR" pitchFamily="34" charset="0"/>
                <a:ea typeface="Noto Sans CJK KR" pitchFamily="34" charset="-122"/>
                <a:cs typeface="Noto Sans CJK KR" pitchFamily="34" charset="-120"/>
              </a:rPr>
              <a:t>DREAMLABS COLLECTOR</a:t>
            </a:r>
            <a:endParaRPr lang="en-US" sz="1000" dirty="0"/>
          </a:p>
        </p:txBody>
      </p:sp>
      <p:sp>
        <p:nvSpPr>
          <p:cNvPr id="5" name="Text 3"/>
          <p:cNvSpPr/>
          <p:nvPr/>
        </p:nvSpPr>
        <p:spPr>
          <a:xfrm>
            <a:off x="594360" y="1005840"/>
            <a:ext cx="6492240" cy="1554480"/>
          </a:xfrm>
          <a:prstGeom prst="rect">
            <a:avLst/>
          </a:prstGeom>
          <a:noFill/>
          <a:ln/>
        </p:spPr>
        <p:txBody>
          <a:bodyPr wrap="square" lIns="254" tIns="254" rIns="254" bIns="254" rtlCol="0" anchor="ctr">
            <a:normAutofit/>
          </a:bodyPr>
          <a:lstStyle/>
          <a:p>
            <a:pPr indent="0" marL="0">
              <a:buNone/>
            </a:pPr>
            <a:r>
              <a:rPr lang="en-US" sz="2800" b="1" dirty="0">
                <a:solidFill>
                  <a:srgbClr val="F8FAFC"/>
                </a:solidFill>
                <a:latin typeface="Noto Sans CJK KR" pitchFamily="34" charset="0"/>
                <a:ea typeface="Noto Sans CJK KR" pitchFamily="34" charset="-122"/>
                <a:cs typeface="Noto Sans CJK KR" pitchFamily="34" charset="-120"/>
              </a:rPr>
              <a:t>Apple Ring 2026 - Just Got Much More Interesting | Big News</a:t>
            </a:r>
            <a:endParaRPr lang="en-US" sz="2800" dirty="0"/>
          </a:p>
        </p:txBody>
      </p:sp>
      <p:sp>
        <p:nvSpPr>
          <p:cNvPr id="6" name="Text 4"/>
          <p:cNvSpPr/>
          <p:nvPr/>
        </p:nvSpPr>
        <p:spPr>
          <a:xfrm>
            <a:off x="621792" y="2743200"/>
            <a:ext cx="6217920" cy="1417320"/>
          </a:xfrm>
          <a:prstGeom prst="rect">
            <a:avLst/>
          </a:prstGeom>
          <a:noFill/>
          <a:ln/>
        </p:spPr>
        <p:txBody>
          <a:bodyPr wrap="square" lIns="254" tIns="254" rIns="254" bIns="254" rtlCol="0" anchor="ctr">
            <a:normAutofit/>
          </a:bodyPr>
          <a:lstStyle/>
          <a:p>
            <a:pPr indent="0" marL="0">
              <a:buNone/>
            </a:pPr>
            <a:r>
              <a:rPr lang="en-US" sz="1300" dirty="0">
                <a:solidFill>
                  <a:srgbClr val="DDE7F3"/>
                </a:solidFill>
                <a:latin typeface="Noto Sans CJK KR" pitchFamily="34" charset="0"/>
                <a:ea typeface="Noto Sans CJK KR" pitchFamily="34" charset="-122"/>
                <a:cs typeface="Noto Sans CJK KR" pitchFamily="34" charset="-120"/>
              </a:rPr>
              <a:t>Apple은 2026년 출시를 목표로 하는 스마트 링 제품을 준비 중이며, 이는 기존의 스마트 워치 및 다른 스마트 링 제품들과 경쟁할 것으로 예상됩니다. 이 스마트 링은 심박수, 혈중 산소, 수면 및 회복 상태를 정확하게 추적하는 고급 건강 모니터링 기능을 제공할 것으로 보입니다. 또한, Apple Pay, 제스처 컨트롤, 그리고 Apple Intelligence와의 통합을 통해 사용자 경험을 향상시킬 것으로 기대됩니다. 경량 티타늄 디자인과 회전식 외부 링, 햅틱 피드백, Siri를 위한 마이크 등 혁신적인 기능들이 탑재될 가능성이 있습니다. 이 제품은 Apple Watch의 역할을 일부 대체하거나 보완할 수 있으며, 웨어러블 기술 시장에 큰 영향을 미칠 것으로 전망됩니다.</a:t>
            </a:r>
            <a:endParaRPr lang="en-US" sz="1300" dirty="0"/>
          </a:p>
        </p:txBody>
      </p:sp>
      <p:sp>
        <p:nvSpPr>
          <p:cNvPr id="7" name="Shape 5"/>
          <p:cNvSpPr/>
          <p:nvPr/>
        </p:nvSpPr>
        <p:spPr>
          <a:xfrm>
            <a:off x="658368"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8" name="Text 6"/>
          <p:cNvSpPr/>
          <p:nvPr/>
        </p:nvSpPr>
        <p:spPr>
          <a:xfrm>
            <a:off x="822960"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CHANNEL</a:t>
            </a:r>
            <a:endParaRPr lang="en-US" sz="900" dirty="0"/>
          </a:p>
        </p:txBody>
      </p:sp>
      <p:sp>
        <p:nvSpPr>
          <p:cNvPr id="9" name="Text 7"/>
          <p:cNvSpPr/>
          <p:nvPr/>
        </p:nvSpPr>
        <p:spPr>
          <a:xfrm>
            <a:off x="822960"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phone unboxed</a:t>
            </a:r>
            <a:endParaRPr lang="en-US" sz="1050" dirty="0"/>
          </a:p>
        </p:txBody>
      </p:sp>
      <p:sp>
        <p:nvSpPr>
          <p:cNvPr id="10" name="Shape 8"/>
          <p:cNvSpPr/>
          <p:nvPr/>
        </p:nvSpPr>
        <p:spPr>
          <a:xfrm>
            <a:off x="3611880" y="4617720"/>
            <a:ext cx="2743200" cy="685800"/>
          </a:xfrm>
          <a:prstGeom prst="roundRect">
            <a:avLst>
              <a:gd name="adj" fmla="val 16000"/>
            </a:avLst>
          </a:prstGeom>
          <a:solidFill>
            <a:srgbClr val="F8FAFC">
              <a:alpha val="96000"/>
            </a:srgbClr>
          </a:solidFill>
          <a:ln w="12700">
            <a:solidFill>
              <a:srgbClr val="D7E0EA">
                <a:alpha val="80000"/>
              </a:srgbClr>
            </a:solidFill>
            <a:prstDash val="solid"/>
          </a:ln>
        </p:spPr>
      </p:sp>
      <p:sp>
        <p:nvSpPr>
          <p:cNvPr id="11" name="Text 9"/>
          <p:cNvSpPr/>
          <p:nvPr/>
        </p:nvSpPr>
        <p:spPr>
          <a:xfrm>
            <a:off x="3776472" y="4764024"/>
            <a:ext cx="2414016" cy="228600"/>
          </a:xfrm>
          <a:prstGeom prst="rect">
            <a:avLst/>
          </a:prstGeom>
          <a:noFill/>
          <a:ln/>
        </p:spPr>
        <p:txBody>
          <a:bodyPr wrap="square" lIns="0" tIns="0" rIns="0" bIns="0" rtlCol="0" anchor="ctr"/>
          <a:lstStyle/>
          <a:p>
            <a:pPr indent="0" marL="0">
              <a:buNone/>
            </a:pPr>
            <a:r>
              <a:rPr lang="en-US" sz="900" b="1" dirty="0">
                <a:solidFill>
                  <a:srgbClr val="F97316"/>
                </a:solidFill>
                <a:latin typeface="Noto Sans CJK KR" pitchFamily="34" charset="0"/>
                <a:ea typeface="Noto Sans CJK KR" pitchFamily="34" charset="-122"/>
                <a:cs typeface="Noto Sans CJK KR" pitchFamily="34" charset="-120"/>
              </a:rPr>
              <a:t>VIDEO ID</a:t>
            </a:r>
            <a:endParaRPr lang="en-US" sz="900" dirty="0"/>
          </a:p>
        </p:txBody>
      </p:sp>
      <p:sp>
        <p:nvSpPr>
          <p:cNvPr id="12" name="Text 10"/>
          <p:cNvSpPr/>
          <p:nvPr/>
        </p:nvSpPr>
        <p:spPr>
          <a:xfrm>
            <a:off x="3776472" y="5074920"/>
            <a:ext cx="2414016" cy="1005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qhDm1h85wlM</a:t>
            </a:r>
            <a:endParaRPr lang="en-US" sz="1050" dirty="0"/>
          </a:p>
        </p:txBody>
      </p:sp>
      <p:pic>
        <p:nvPicPr>
          <p:cNvPr id="13" name="Image 0" descr="assets/generated/videos/qhDm1h85wlM/thumbnail.jpg">    </p:cNvPr>
          <p:cNvPicPr>
            <a:picLocks noChangeAspect="1"/>
          </p:cNvPicPr>
          <p:nvPr/>
        </p:nvPicPr>
        <p:blipFill>
          <a:blip r:embed="rId1"/>
          <a:stretch>
            <a:fillRect/>
          </a:stretch>
        </p:blipFill>
        <p:spPr>
          <a:xfrm>
            <a:off x="7315200" y="914400"/>
            <a:ext cx="4251960" cy="3200400"/>
          </a:xfrm>
          <a:prstGeom prst="rect">
            <a:avLst/>
          </a:prstGeom>
        </p:spPr>
      </p:pic>
      <p:sp>
        <p:nvSpPr>
          <p:cNvPr id="14" name="Text 11"/>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https://www.youtube.com/watch?v=qhDm1h85wlM | video_id: qhDm1h85wlM | generated: 2026-06-13T15:48:49Z</a:t>
            </a:r>
            <a:endParaRPr lang="en-US" sz="6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Executive Summary</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시청 전 빠른 정보 습득을 위한 요약</a:t>
            </a:r>
            <a:endParaRPr lang="en-US" sz="850" dirty="0"/>
          </a:p>
        </p:txBody>
      </p:sp>
      <p:sp>
        <p:nvSpPr>
          <p:cNvPr id="4" name="Shape 2"/>
          <p:cNvSpPr/>
          <p:nvPr/>
        </p:nvSpPr>
        <p:spPr>
          <a:xfrm>
            <a:off x="685800" y="1234440"/>
            <a:ext cx="10789920" cy="4343400"/>
          </a:xfrm>
          <a:prstGeom prst="roundRect">
            <a:avLst>
              <a:gd name="adj" fmla="val 2526"/>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SUMMARY</a:t>
            </a:r>
            <a:endParaRPr lang="en-US" sz="900" dirty="0"/>
          </a:p>
        </p:txBody>
      </p:sp>
      <p:sp>
        <p:nvSpPr>
          <p:cNvPr id="6" name="Text 4"/>
          <p:cNvSpPr/>
          <p:nvPr/>
        </p:nvSpPr>
        <p:spPr>
          <a:xfrm>
            <a:off x="850392" y="1691640"/>
            <a:ext cx="10460736" cy="375818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Apple은 2026년 출시를 목표로 하는 스마트 링 제품을 준비 중이며, 이는 기존의 스마트 워치 및 다른 스마트 링 제품들과 경쟁할 것으로 예상됩니다. 이 스마트 링은 심박수, 혈중 산소, 수면 및 회복 상태를 정확하게 추적하는 고급 건강 모니터링 기능을 제공할 것으로 보입니다. 또한, Apple Pay, 제스처 컨트롤, 그리고 Apple Intelligence와의 통합을 통해 사용자 경험을 향상시킬 것으로 기대됩니다. 경량 티타늄 디자인과 회전식 외부 링, 햅틱 피드백, Siri를 위한 마이크 등 혁신적인 기능들이 탑재될 가능성이 있습니다. 이 제품은 Apple Watch의 역할을 일부 대체하거나 보완할 수 있으며, 웨어러블 기술 시장에 큰 영향을 미칠 것으로 전망됩니다.</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https://www.youtube.com/watch?v=qhDm1h85wlM | video_id: qhDm1h85wlM | generated: 2026-06-13T15:48:49Z</a:t>
            </a:r>
            <a:endParaRPr lang="en-US" sz="6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Video Structure</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영상 구성과 논리 흐름</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Apple Ring 출시 루머 및 향후 제품 전망 소개 (00:00)</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Apple Ring vs Samsung Galaxy Ring, Oura Ring 비교 (00:16)</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Apple Ring의 건강 추적 기능 및 성능 (00:36)</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첨단 기술 및 무선 데이터 동기화 (01:06)</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공간 컴퓨팅 통합 및 손가락 추적 기능 (01:26)</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22C55E"/>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터치 컨트롤 및 회전식 외부 링 디자인 (01:49)</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https://www.youtube.com/watch?v=qhDm1h85wlM | video_id: qhDm1h85wlM | generated: 2026-06-13T15:48:49Z</a:t>
            </a:r>
            <a:endParaRPr lang="en-US" sz="6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Key Ideas</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정보게시물로 전환할 핵심 아이디어</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Apple의 차세대 웨어러블 기기로 스마트 링이 유력하게 거론되고 있음.</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정확한 건강 데이터 추적은 스마트 링의 핵심 기능이 될 것임.</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Apple 생태계와의 통합 (Apple Pay, Apple Intelligence)은 경쟁 우위를 확보할 요소임.</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직관적인 사용자 인터페이스 (제스처 컨트롤, 회전식 링)가 중요하게 다뤄질 것임.</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기존 스마트 링 시장의 강자들과의 경쟁 구도가 형성될 것임.</a:t>
            </a:r>
            <a:endParaRPr lang="en-US" sz="1050" dirty="0"/>
          </a:p>
        </p:txBody>
      </p:sp>
      <p:sp>
        <p:nvSpPr>
          <p:cNvPr id="19" name="Shape 17"/>
          <p:cNvSpPr/>
          <p:nvPr/>
        </p:nvSpPr>
        <p:spPr>
          <a:xfrm>
            <a:off x="685800" y="516636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20" name="Text 18"/>
          <p:cNvSpPr/>
          <p:nvPr/>
        </p:nvSpPr>
        <p:spPr>
          <a:xfrm>
            <a:off x="850392" y="5312664"/>
            <a:ext cx="10460736" cy="228600"/>
          </a:xfrm>
          <a:prstGeom prst="rect">
            <a:avLst/>
          </a:prstGeom>
          <a:noFill/>
          <a:ln/>
        </p:spPr>
        <p:txBody>
          <a:bodyPr wrap="square" lIns="0" tIns="0" rIns="0" bIns="0" rtlCol="0" anchor="ctr"/>
          <a:lstStyle/>
          <a:p>
            <a:pPr indent="0" marL="0">
              <a:buNone/>
            </a:pPr>
            <a:r>
              <a:rPr lang="en-US" sz="900" b="1" dirty="0">
                <a:solidFill>
                  <a:srgbClr val="F59E0B"/>
                </a:solidFill>
                <a:latin typeface="Noto Sans CJK KR" pitchFamily="34" charset="0"/>
                <a:ea typeface="Noto Sans CJK KR" pitchFamily="34" charset="-122"/>
                <a:cs typeface="Noto Sans CJK KR" pitchFamily="34" charset="-120"/>
              </a:rPr>
              <a:t>06</a:t>
            </a:r>
            <a:endParaRPr lang="en-US" sz="900" dirty="0"/>
          </a:p>
        </p:txBody>
      </p:sp>
      <p:sp>
        <p:nvSpPr>
          <p:cNvPr id="21" name="Text 19"/>
          <p:cNvSpPr/>
          <p:nvPr/>
        </p:nvSpPr>
        <p:spPr>
          <a:xfrm>
            <a:off x="850392" y="562356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Apple Watch와의 관계 설정이 중요한 관전 포인트가 될 것임.</a:t>
            </a:r>
            <a:endParaRPr lang="en-US" sz="1050" dirty="0"/>
          </a:p>
        </p:txBody>
      </p:sp>
      <p:sp>
        <p:nvSpPr>
          <p:cNvPr id="22" name="Text 20"/>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https://www.youtube.com/watch?v=qhDm1h85wlM | video_id: qhDm1h85wlM | generated: 2026-06-13T15:48:49Z</a:t>
            </a:r>
            <a:endParaRPr lang="en-US" sz="6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DreamLabs Application</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DreamLabs 내부 적용 관점</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Apple Ring의 건강 데이터 분석을 통한 개인 맞춤형 건강 관리 솔루션 개발</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Apple Ring의 제스처 컨트롤 기능을 활용한 스마트 홈 제어 시스템 연동</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Apple Intelligence와 연동하여 사용자의 맥락을 이해하는 AI 비서 기능 강화</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Apple Ring의 햅틱 피드백을 활용한 몰입형 AR/VR 경험 제공</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A78BFA"/>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Apple Ring의 생체 신호 데이터를 활용한 정신 건강 모니터링 및 관리 서비스 연구</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https://www.youtube.com/watch?v=qhDm1h85wlM | video_id: qhDm1h85wlM | generated: 2026-06-13T15:48:49Z</a:t>
            </a:r>
            <a:endParaRPr lang="en-US" sz="6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Verification Required</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모델 추론/metadata 한계/원본 확인 필요</a:t>
            </a:r>
            <a:endParaRPr lang="en-US" sz="850" dirty="0"/>
          </a:p>
        </p:txBody>
      </p:sp>
      <p:sp>
        <p:nvSpPr>
          <p:cNvPr id="4" name="Shape 2"/>
          <p:cNvSpPr/>
          <p:nvPr/>
        </p:nvSpPr>
        <p:spPr>
          <a:xfrm>
            <a:off x="685800" y="1234440"/>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5" name="Text 3"/>
          <p:cNvSpPr/>
          <p:nvPr/>
        </p:nvSpPr>
        <p:spPr>
          <a:xfrm>
            <a:off x="850392" y="1380744"/>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01</a:t>
            </a:r>
            <a:endParaRPr lang="en-US" sz="900" dirty="0"/>
          </a:p>
        </p:txBody>
      </p:sp>
      <p:sp>
        <p:nvSpPr>
          <p:cNvPr id="6" name="Text 4"/>
          <p:cNvSpPr/>
          <p:nvPr/>
        </p:nvSpPr>
        <p:spPr>
          <a:xfrm>
            <a:off x="850392" y="1691640"/>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Apple Ring의 정확한 출시일 및 가격 정보</a:t>
            </a:r>
            <a:endParaRPr lang="en-US" sz="1050" dirty="0"/>
          </a:p>
        </p:txBody>
      </p:sp>
      <p:sp>
        <p:nvSpPr>
          <p:cNvPr id="7" name="Shape 5"/>
          <p:cNvSpPr/>
          <p:nvPr/>
        </p:nvSpPr>
        <p:spPr>
          <a:xfrm>
            <a:off x="685800" y="2020824"/>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8" name="Text 6"/>
          <p:cNvSpPr/>
          <p:nvPr/>
        </p:nvSpPr>
        <p:spPr>
          <a:xfrm>
            <a:off x="850392" y="2167128"/>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02</a:t>
            </a:r>
            <a:endParaRPr lang="en-US" sz="900" dirty="0"/>
          </a:p>
        </p:txBody>
      </p:sp>
      <p:sp>
        <p:nvSpPr>
          <p:cNvPr id="9" name="Text 7"/>
          <p:cNvSpPr/>
          <p:nvPr/>
        </p:nvSpPr>
        <p:spPr>
          <a:xfrm>
            <a:off x="850392" y="2478024"/>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Apple Ring에 탑재될 구체적인 센서 종류 및 성능 사양</a:t>
            </a:r>
            <a:endParaRPr lang="en-US" sz="1050" dirty="0"/>
          </a:p>
        </p:txBody>
      </p:sp>
      <p:sp>
        <p:nvSpPr>
          <p:cNvPr id="10" name="Shape 8"/>
          <p:cNvSpPr/>
          <p:nvPr/>
        </p:nvSpPr>
        <p:spPr>
          <a:xfrm>
            <a:off x="685800" y="2807208"/>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1" name="Text 9"/>
          <p:cNvSpPr/>
          <p:nvPr/>
        </p:nvSpPr>
        <p:spPr>
          <a:xfrm>
            <a:off x="850392" y="2953512"/>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03</a:t>
            </a:r>
            <a:endParaRPr lang="en-US" sz="900" dirty="0"/>
          </a:p>
        </p:txBody>
      </p:sp>
      <p:sp>
        <p:nvSpPr>
          <p:cNvPr id="12" name="Text 10"/>
          <p:cNvSpPr/>
          <p:nvPr/>
        </p:nvSpPr>
        <p:spPr>
          <a:xfrm>
            <a:off x="850392" y="3264408"/>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Apple Intelligence 통합의 상세 기능 및 사용자 인터페이스</a:t>
            </a:r>
            <a:endParaRPr lang="en-US" sz="1050" dirty="0"/>
          </a:p>
        </p:txBody>
      </p:sp>
      <p:sp>
        <p:nvSpPr>
          <p:cNvPr id="13" name="Shape 11"/>
          <p:cNvSpPr/>
          <p:nvPr/>
        </p:nvSpPr>
        <p:spPr>
          <a:xfrm>
            <a:off x="685800" y="3593592"/>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4" name="Text 12"/>
          <p:cNvSpPr/>
          <p:nvPr/>
        </p:nvSpPr>
        <p:spPr>
          <a:xfrm>
            <a:off x="850392" y="3739896"/>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04</a:t>
            </a:r>
            <a:endParaRPr lang="en-US" sz="900" dirty="0"/>
          </a:p>
        </p:txBody>
      </p:sp>
      <p:sp>
        <p:nvSpPr>
          <p:cNvPr id="15" name="Text 13"/>
          <p:cNvSpPr/>
          <p:nvPr/>
        </p:nvSpPr>
        <p:spPr>
          <a:xfrm>
            <a:off x="850392" y="4050792"/>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Apple Ring의 배터리 수명 및 충전 방식</a:t>
            </a:r>
            <a:endParaRPr lang="en-US" sz="1050" dirty="0"/>
          </a:p>
        </p:txBody>
      </p:sp>
      <p:sp>
        <p:nvSpPr>
          <p:cNvPr id="16" name="Shape 14"/>
          <p:cNvSpPr/>
          <p:nvPr/>
        </p:nvSpPr>
        <p:spPr>
          <a:xfrm>
            <a:off x="685800" y="4379976"/>
            <a:ext cx="10789920" cy="621792"/>
          </a:xfrm>
          <a:prstGeom prst="roundRect">
            <a:avLst>
              <a:gd name="adj" fmla="val 17647"/>
            </a:avLst>
          </a:prstGeom>
          <a:solidFill>
            <a:srgbClr val="F8FAFC">
              <a:alpha val="96000"/>
            </a:srgbClr>
          </a:solidFill>
          <a:ln w="12700">
            <a:solidFill>
              <a:srgbClr val="D7E0EA">
                <a:alpha val="80000"/>
              </a:srgbClr>
            </a:solidFill>
            <a:prstDash val="solid"/>
          </a:ln>
        </p:spPr>
      </p:sp>
      <p:sp>
        <p:nvSpPr>
          <p:cNvPr id="17" name="Text 15"/>
          <p:cNvSpPr/>
          <p:nvPr/>
        </p:nvSpPr>
        <p:spPr>
          <a:xfrm>
            <a:off x="850392" y="4526280"/>
            <a:ext cx="10460736" cy="228600"/>
          </a:xfrm>
          <a:prstGeom prst="rect">
            <a:avLst/>
          </a:prstGeom>
          <a:noFill/>
          <a:ln/>
        </p:spPr>
        <p:txBody>
          <a:bodyPr wrap="square" lIns="0" tIns="0" rIns="0" bIns="0" rtlCol="0" anchor="ctr"/>
          <a:lstStyle/>
          <a:p>
            <a:pPr indent="0" marL="0">
              <a:buNone/>
            </a:pPr>
            <a:r>
              <a:rPr lang="en-US" sz="900" b="1" dirty="0">
                <a:solidFill>
                  <a:srgbClr val="EF4444"/>
                </a:solidFill>
                <a:latin typeface="Noto Sans CJK KR" pitchFamily="34" charset="0"/>
                <a:ea typeface="Noto Sans CJK KR" pitchFamily="34" charset="-122"/>
                <a:cs typeface="Noto Sans CJK KR" pitchFamily="34" charset="-120"/>
              </a:rPr>
              <a:t>05</a:t>
            </a:r>
            <a:endParaRPr lang="en-US" sz="900" dirty="0"/>
          </a:p>
        </p:txBody>
      </p:sp>
      <p:sp>
        <p:nvSpPr>
          <p:cNvPr id="18" name="Text 16"/>
          <p:cNvSpPr/>
          <p:nvPr/>
        </p:nvSpPr>
        <p:spPr>
          <a:xfrm>
            <a:off x="850392" y="4837176"/>
            <a:ext cx="10460736" cy="36576"/>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Apple Ring의 방수/방진 등급 및 내구성 테스트 결과</a:t>
            </a:r>
            <a:endParaRPr lang="en-US" sz="1050" dirty="0"/>
          </a:p>
        </p:txBody>
      </p:sp>
      <p:sp>
        <p:nvSpPr>
          <p:cNvPr id="19" name="Text 17"/>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https://www.youtube.com/watch?v=qhDm1h85wlM | video_id: qhDm1h85wlM | generated: 2026-06-13T15:48:49Z</a:t>
            </a:r>
            <a:endParaRPr lang="en-US" sz="6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B1220"/>
        </a:solidFill>
      </p:bgPr>
    </p:bg>
    <p:spTree>
      <p:nvGrpSpPr>
        <p:cNvPr id="1" name=""/>
        <p:cNvGrpSpPr/>
        <p:nvPr/>
      </p:nvGrpSpPr>
      <p:grpSpPr>
        <a:xfrm>
          <a:off x="0" y="0"/>
          <a:ext cx="0" cy="0"/>
          <a:chOff x="0" y="0"/>
          <a:chExt cx="0" cy="0"/>
        </a:xfrm>
      </p:grpSpPr>
      <p:sp>
        <p:nvSpPr>
          <p:cNvPr id="2" name="Text 0"/>
          <p:cNvSpPr/>
          <p:nvPr/>
        </p:nvSpPr>
        <p:spPr>
          <a:xfrm>
            <a:off x="502920" y="320040"/>
            <a:ext cx="10972800" cy="411480"/>
          </a:xfrm>
          <a:prstGeom prst="rect">
            <a:avLst/>
          </a:prstGeom>
          <a:noFill/>
          <a:ln/>
        </p:spPr>
        <p:txBody>
          <a:bodyPr wrap="square" lIns="254" tIns="254" rIns="254" bIns="254" rtlCol="0" anchor="ctr"/>
          <a:lstStyle/>
          <a:p>
            <a:pPr indent="0" marL="0">
              <a:buNone/>
            </a:pPr>
            <a:r>
              <a:rPr lang="en-US" sz="2300" b="1" dirty="0">
                <a:solidFill>
                  <a:srgbClr val="F8FAFC"/>
                </a:solidFill>
                <a:latin typeface="Noto Sans CJK KR" pitchFamily="34" charset="0"/>
                <a:ea typeface="Noto Sans CJK KR" pitchFamily="34" charset="-122"/>
                <a:cs typeface="Noto Sans CJK KR" pitchFamily="34" charset="-120"/>
              </a:rPr>
              <a:t>Source &amp; Download Metadata</a:t>
            </a:r>
            <a:endParaRPr lang="en-US" sz="2300" dirty="0"/>
          </a:p>
        </p:txBody>
      </p:sp>
      <p:sp>
        <p:nvSpPr>
          <p:cNvPr id="3" name="Text 1"/>
          <p:cNvSpPr/>
          <p:nvPr/>
        </p:nvSpPr>
        <p:spPr>
          <a:xfrm>
            <a:off x="530352" y="758952"/>
            <a:ext cx="10515600" cy="256032"/>
          </a:xfrm>
          <a:prstGeom prst="rect">
            <a:avLst/>
          </a:prstGeom>
          <a:noFill/>
          <a:ln/>
        </p:spPr>
        <p:txBody>
          <a:bodyPr wrap="square" lIns="0" tIns="0" rIns="0" bIns="0" rtlCol="0" anchor="ctr"/>
          <a:lstStyle/>
          <a:p>
            <a:pPr indent="0" marL="0">
              <a:buNone/>
            </a:pPr>
            <a:r>
              <a:rPr lang="en-US" sz="850" dirty="0">
                <a:solidFill>
                  <a:srgbClr val="CBD5E1"/>
                </a:solidFill>
                <a:latin typeface="Noto Sans CJK KR" pitchFamily="34" charset="0"/>
                <a:ea typeface="Noto Sans CJK KR" pitchFamily="34" charset="-122"/>
                <a:cs typeface="Noto Sans CJK KR" pitchFamily="34" charset="-120"/>
              </a:rPr>
              <a:t>게시물과 문서 산출물 추적 정보</a:t>
            </a:r>
            <a:endParaRPr lang="en-US" sz="850" dirty="0"/>
          </a:p>
        </p:txBody>
      </p:sp>
      <p:sp>
        <p:nvSpPr>
          <p:cNvPr id="4" name="Shape 2"/>
          <p:cNvSpPr/>
          <p:nvPr/>
        </p:nvSpPr>
        <p:spPr>
          <a:xfrm>
            <a:off x="685800" y="1143000"/>
            <a:ext cx="10789920" cy="4389120"/>
          </a:xfrm>
          <a:prstGeom prst="roundRect">
            <a:avLst>
              <a:gd name="adj" fmla="val 2500"/>
            </a:avLst>
          </a:prstGeom>
          <a:solidFill>
            <a:srgbClr val="F8FAFC">
              <a:alpha val="96000"/>
            </a:srgbClr>
          </a:solidFill>
          <a:ln w="12700">
            <a:solidFill>
              <a:srgbClr val="D7E0EA">
                <a:alpha val="80000"/>
              </a:srgbClr>
            </a:solidFill>
            <a:prstDash val="solid"/>
          </a:ln>
        </p:spPr>
      </p:sp>
      <p:sp>
        <p:nvSpPr>
          <p:cNvPr id="5" name="Text 3"/>
          <p:cNvSpPr/>
          <p:nvPr/>
        </p:nvSpPr>
        <p:spPr>
          <a:xfrm>
            <a:off x="850392" y="1289304"/>
            <a:ext cx="10460736" cy="228600"/>
          </a:xfrm>
          <a:prstGeom prst="rect">
            <a:avLst/>
          </a:prstGeom>
          <a:noFill/>
          <a:ln/>
        </p:spPr>
        <p:txBody>
          <a:bodyPr wrap="square" lIns="0" tIns="0" rIns="0" bIns="0" rtlCol="0" anchor="ctr"/>
          <a:lstStyle/>
          <a:p>
            <a:pPr indent="0" marL="0">
              <a:buNone/>
            </a:pPr>
            <a:r>
              <a:rPr lang="en-US" sz="900" b="1" dirty="0">
                <a:solidFill>
                  <a:srgbClr val="38BDF8"/>
                </a:solidFill>
                <a:latin typeface="Noto Sans CJK KR" pitchFamily="34" charset="0"/>
                <a:ea typeface="Noto Sans CJK KR" pitchFamily="34" charset="-122"/>
                <a:cs typeface="Noto Sans CJK KR" pitchFamily="34" charset="-120"/>
              </a:rPr>
              <a:t>METADATA</a:t>
            </a:r>
            <a:endParaRPr lang="en-US" sz="900" dirty="0"/>
          </a:p>
        </p:txBody>
      </p:sp>
      <p:sp>
        <p:nvSpPr>
          <p:cNvPr id="6" name="Text 4"/>
          <p:cNvSpPr/>
          <p:nvPr/>
        </p:nvSpPr>
        <p:spPr>
          <a:xfrm>
            <a:off x="850392" y="1600200"/>
            <a:ext cx="10460736" cy="3803904"/>
          </a:xfrm>
          <a:prstGeom prst="rect">
            <a:avLst/>
          </a:prstGeom>
          <a:noFill/>
          <a:ln/>
        </p:spPr>
        <p:txBody>
          <a:bodyPr wrap="square" lIns="254" tIns="254" rIns="254" bIns="254" rtlCol="0" anchor="ctr">
            <a:normAutofit/>
          </a:bodyPr>
          <a:lstStyle/>
          <a:p>
            <a:pPr indent="0" marL="0">
              <a:buNone/>
            </a:pPr>
            <a:r>
              <a:rPr lang="en-US" sz="1050" dirty="0">
                <a:solidFill>
                  <a:srgbClr val="0F172A"/>
                </a:solidFill>
                <a:latin typeface="Noto Sans CJK KR" pitchFamily="34" charset="0"/>
                <a:ea typeface="Noto Sans CJK KR" pitchFamily="34" charset="-122"/>
                <a:cs typeface="Noto Sans CJK KR" pitchFamily="34" charset="-120"/>
              </a:rPr>
              <a:t>Title: Apple Ring 2026 - Just Got Much More Interesting | Big News</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Channel: phone unboxed</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Video ID: qhDm1h85wlM</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URL: https://www.youtube.com/watch?v=qhDm1h85wlM</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Playlist ID: PLHwM6idVO2zyqi2IZeDAiP5QBqRXd2Zyh</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Generated at: 2026-06-13T15:48:49Z</a:t>
            </a:r>
            <a:endParaRPr lang="en-US" sz="1050" dirty="0"/>
          </a:p>
          <a:p>
            <a:pPr indent="0" marL="0">
              <a:buNone/>
            </a:pPr>
            <a:r>
              <a:rPr lang="en-US" sz="1050" dirty="0">
                <a:solidFill>
                  <a:srgbClr val="0F172A"/>
                </a:solidFill>
                <a:latin typeface="Noto Sans CJK KR" pitchFamily="34" charset="0"/>
                <a:ea typeface="Noto Sans CJK KR" pitchFamily="34" charset="-122"/>
                <a:cs typeface="Noto Sans CJK KR" pitchFamily="34" charset="-120"/>
              </a:rPr>
              <a:t>Source basis: metadata_and_model_inference</a:t>
            </a:r>
            <a:endParaRPr lang="en-US" sz="1050" dirty="0"/>
          </a:p>
        </p:txBody>
      </p:sp>
      <p:sp>
        <p:nvSpPr>
          <p:cNvPr id="7" name="Text 5"/>
          <p:cNvSpPr/>
          <p:nvPr/>
        </p:nvSpPr>
        <p:spPr>
          <a:xfrm>
            <a:off x="411480" y="6446520"/>
            <a:ext cx="11338560" cy="228600"/>
          </a:xfrm>
          <a:prstGeom prst="rect">
            <a:avLst/>
          </a:prstGeom>
          <a:noFill/>
          <a:ln/>
        </p:spPr>
        <p:txBody>
          <a:bodyPr wrap="square" lIns="0" tIns="0" rIns="0" bIns="0" rtlCol="0" anchor="ctr"/>
          <a:lstStyle/>
          <a:p>
            <a:pPr indent="0" marL="0">
              <a:buNone/>
            </a:pPr>
            <a:r>
              <a:rPr lang="en-US" sz="650" dirty="0">
                <a:solidFill>
                  <a:srgbClr val="94A3B8"/>
                </a:solidFill>
                <a:latin typeface="Noto Sans CJK KR" pitchFamily="34" charset="0"/>
                <a:ea typeface="Noto Sans CJK KR" pitchFamily="34" charset="-122"/>
                <a:cs typeface="Noto Sans CJK KR" pitchFamily="34" charset="-120"/>
              </a:rPr>
              <a:t>source: https://www.youtube.com/watch?v=qhDm1h85wlM | video_id: qhDm1h85wlM | generated: 2026-06-13T15:48:49Z</a:t>
            </a:r>
            <a:endParaRPr lang="en-US" sz="6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Noto Sans CJK KR"/>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Noto Sans CJK KR"/>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DreamLabs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Apple Ring 2026 - Just Got Much More Interesting | Big News</dc:title>
  <dc:subject>YouTube information summary</dc:subject>
  <dc:creator>DreamLabs Collector</dc:creator>
  <cp:lastModifiedBy>DreamLabs Collector</cp:lastModifiedBy>
  <cp:revision>1</cp:revision>
  <dcterms:created xsi:type="dcterms:W3CDTF">2026-06-13T15:48:49Z</dcterms:created>
  <dcterms:modified xsi:type="dcterms:W3CDTF">2026-06-13T15:48:49Z</dcterms:modified>
</cp:coreProperties>
</file>